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>
  <p:sldMasterIdLst>
    <p:sldMasterId id="2147483660" r:id="rId1"/>
  </p:sldMasterIdLst>
  <p:notesMasterIdLst>
    <p:notesMasterId r:id="rId37"/>
  </p:notesMasterIdLst>
  <p:handoutMasterIdLst>
    <p:handoutMasterId r:id="rId38"/>
  </p:handoutMasterIdLst>
  <p:sldIdLst>
    <p:sldId id="256" r:id="rId2"/>
    <p:sldId id="675" r:id="rId3"/>
    <p:sldId id="925" r:id="rId4"/>
    <p:sldId id="884" r:id="rId5"/>
    <p:sldId id="773" r:id="rId6"/>
    <p:sldId id="894" r:id="rId7"/>
    <p:sldId id="895" r:id="rId8"/>
    <p:sldId id="896" r:id="rId9"/>
    <p:sldId id="897" r:id="rId10"/>
    <p:sldId id="898" r:id="rId11"/>
    <p:sldId id="899" r:id="rId12"/>
    <p:sldId id="900" r:id="rId13"/>
    <p:sldId id="901" r:id="rId14"/>
    <p:sldId id="902" r:id="rId15"/>
    <p:sldId id="903" r:id="rId16"/>
    <p:sldId id="904" r:id="rId17"/>
    <p:sldId id="905" r:id="rId18"/>
    <p:sldId id="906" r:id="rId19"/>
    <p:sldId id="907" r:id="rId20"/>
    <p:sldId id="908" r:id="rId21"/>
    <p:sldId id="909" r:id="rId22"/>
    <p:sldId id="910" r:id="rId23"/>
    <p:sldId id="911" r:id="rId24"/>
    <p:sldId id="912" r:id="rId25"/>
    <p:sldId id="913" r:id="rId26"/>
    <p:sldId id="914" r:id="rId27"/>
    <p:sldId id="915" r:id="rId28"/>
    <p:sldId id="916" r:id="rId29"/>
    <p:sldId id="917" r:id="rId30"/>
    <p:sldId id="918" r:id="rId31"/>
    <p:sldId id="919" r:id="rId32"/>
    <p:sldId id="921" r:id="rId33"/>
    <p:sldId id="920" r:id="rId34"/>
    <p:sldId id="922" r:id="rId35"/>
    <p:sldId id="492" r:id="rId36"/>
  </p:sldIdLst>
  <p:sldSz cx="9144000" cy="6858000" type="screen4x3"/>
  <p:notesSz cx="7099300" cy="10234613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223">
          <p15:clr>
            <a:srgbClr val="A4A3A4"/>
          </p15:clr>
        </p15:guide>
        <p15:guide id="2" pos="2236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2D050"/>
    <a:srgbClr val="FFCCFF"/>
    <a:srgbClr val="FF99FF"/>
    <a:srgbClr val="FFC000"/>
    <a:srgbClr val="CC3300"/>
    <a:srgbClr val="FF9966"/>
    <a:srgbClr val="FFCC99"/>
    <a:srgbClr val="33CC33"/>
    <a:srgbClr val="A6A6A6"/>
    <a:srgbClr val="6BDBF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D113A9D2-9D6B-4929-AA2D-F23B5EE8CBE7}" styleName="Estilo temático 2 - Énfasis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7CE84F3-28C3-443E-9E96-99CF82512B78}" styleName="Estilo oscuro 1 - Énfasis 2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wholeTbl>
    <a:band1H>
      <a:tcStyle>
        <a:tcBdr/>
        <a:fill>
          <a:solidFill>
            <a:schemeClr val="accent2">
              <a:shade val="60000"/>
            </a:schemeClr>
          </a:solidFill>
        </a:fill>
      </a:tcStyle>
    </a:band1H>
    <a:band1V>
      <a:tcStyle>
        <a:tcBdr/>
        <a:fill>
          <a:solidFill>
            <a:schemeClr val="accent2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2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2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2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3C2FFA5D-87B4-456A-9821-1D502468CF0F}" styleName="Estilo temático 1 - Énfasis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horzBarState="maximized">
    <p:restoredLeft sz="27145" autoAdjust="0"/>
    <p:restoredTop sz="94660"/>
  </p:normalViewPr>
  <p:slideViewPr>
    <p:cSldViewPr snapToObjects="1">
      <p:cViewPr varScale="1">
        <p:scale>
          <a:sx n="86" d="100"/>
          <a:sy n="86" d="100"/>
        </p:scale>
        <p:origin x="900" y="5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40" d="100"/>
        <a:sy n="140" d="100"/>
      </p:scale>
      <p:origin x="0" y="-12603"/>
    </p:cViewPr>
  </p:sorterViewPr>
  <p:notesViewPr>
    <p:cSldViewPr snapToObjects="1">
      <p:cViewPr varScale="1">
        <p:scale>
          <a:sx n="71" d="100"/>
          <a:sy n="71" d="100"/>
        </p:scale>
        <p:origin x="-3372" y="-108"/>
      </p:cViewPr>
      <p:guideLst>
        <p:guide orient="horz" pos="3223"/>
        <p:guide pos="2236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6575" cy="5111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3" name="2 Marcador de fecha"/>
          <p:cNvSpPr>
            <a:spLocks noGrp="1"/>
          </p:cNvSpPr>
          <p:nvPr>
            <p:ph type="dt" sz="quarter" idx="1"/>
          </p:nvPr>
        </p:nvSpPr>
        <p:spPr>
          <a:xfrm>
            <a:off x="4021138" y="0"/>
            <a:ext cx="3076575" cy="5111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C8F6882-623C-4F59-89C4-4E5CBDBBE090}" type="datetimeFigureOut">
              <a:rPr lang="es-ES" smtClean="0"/>
              <a:pPr/>
              <a:t>19/06/2016</a:t>
            </a:fld>
            <a:endParaRPr lang="es-ES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2"/>
          </p:nvPr>
        </p:nvSpPr>
        <p:spPr>
          <a:xfrm>
            <a:off x="0" y="9721850"/>
            <a:ext cx="3076575" cy="5111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3"/>
          </p:nvPr>
        </p:nvSpPr>
        <p:spPr>
          <a:xfrm>
            <a:off x="4021138" y="9721850"/>
            <a:ext cx="3076575" cy="5111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030F02F-573B-4E64-A300-A7C383857750}" type="slidenum">
              <a:rPr lang="es-ES" smtClean="0"/>
              <a:pPr/>
              <a:t>‹Nº›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/>
          <a:lstStyle>
            <a:lvl1pPr algn="l">
              <a:defRPr sz="1300"/>
            </a:lvl1pPr>
          </a:lstStyle>
          <a:p>
            <a:endParaRPr lang="es-ES"/>
          </a:p>
        </p:txBody>
      </p:sp>
      <p:sp>
        <p:nvSpPr>
          <p:cNvPr id="3" name="2 Marcador de fecha"/>
          <p:cNvSpPr>
            <a:spLocks noGrp="1"/>
          </p:cNvSpPr>
          <p:nvPr>
            <p:ph type="dt" idx="1"/>
          </p:nvPr>
        </p:nvSpPr>
        <p:spPr>
          <a:xfrm>
            <a:off x="4021294" y="0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/>
          <a:lstStyle>
            <a:lvl1pPr algn="r">
              <a:defRPr sz="1300"/>
            </a:lvl1pPr>
          </a:lstStyle>
          <a:p>
            <a:fld id="{ECD25255-EE5E-40E3-B634-65B4AA002A7D}" type="datetimeFigureOut">
              <a:rPr lang="es-ES" smtClean="0"/>
              <a:pPr/>
              <a:t>19/06/2016</a:t>
            </a:fld>
            <a:endParaRPr lang="es-ES"/>
          </a:p>
        </p:txBody>
      </p:sp>
      <p:sp>
        <p:nvSpPr>
          <p:cNvPr id="4" name="3 Marcador de imagen de diapositiva"/>
          <p:cNvSpPr>
            <a:spLocks noGrp="1" noRot="1" noChangeAspect="1"/>
          </p:cNvSpPr>
          <p:nvPr>
            <p:ph type="sldImg" idx="2"/>
          </p:nvPr>
        </p:nvSpPr>
        <p:spPr>
          <a:xfrm>
            <a:off x="992188" y="768350"/>
            <a:ext cx="5114925" cy="38369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9048" tIns="49524" rIns="99048" bIns="49524" rtlCol="0" anchor="ctr"/>
          <a:lstStyle/>
          <a:p>
            <a:endParaRPr lang="es-ES"/>
          </a:p>
        </p:txBody>
      </p:sp>
      <p:sp>
        <p:nvSpPr>
          <p:cNvPr id="5" name="4 Marcador de notas"/>
          <p:cNvSpPr>
            <a:spLocks noGrp="1"/>
          </p:cNvSpPr>
          <p:nvPr>
            <p:ph type="body" sz="quarter" idx="3"/>
          </p:nvPr>
        </p:nvSpPr>
        <p:spPr>
          <a:xfrm>
            <a:off x="709930" y="4861441"/>
            <a:ext cx="5679440" cy="4605576"/>
          </a:xfrm>
          <a:prstGeom prst="rect">
            <a:avLst/>
          </a:prstGeom>
        </p:spPr>
        <p:txBody>
          <a:bodyPr vert="horz" lIns="99048" tIns="49524" rIns="99048" bIns="49524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4"/>
          </p:nvPr>
        </p:nvSpPr>
        <p:spPr>
          <a:xfrm>
            <a:off x="0" y="9721106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 anchor="b"/>
          <a:lstStyle>
            <a:lvl1pPr algn="l">
              <a:defRPr sz="1300"/>
            </a:lvl1pPr>
          </a:lstStyle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5"/>
          </p:nvPr>
        </p:nvSpPr>
        <p:spPr>
          <a:xfrm>
            <a:off x="4021294" y="9721106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 anchor="b"/>
          <a:lstStyle>
            <a:lvl1pPr algn="r">
              <a:defRPr sz="1300"/>
            </a:lvl1pPr>
          </a:lstStyle>
          <a:p>
            <a:fld id="{9DDBB7FF-5F31-4F6A-871A-89C210F39D73}" type="slidenum">
              <a:rPr lang="es-ES" smtClean="0"/>
              <a:pPr/>
              <a:t>‹Nº›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hyperlink" Target="http://creativecommons.org/licenses/by-nc-sa/3.0/" TargetMode="External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de título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Título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17" name="16 Subtítulo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s-ES" smtClean="0"/>
              <a:t>Haga clic para modificar el estilo de subtítulo del patrón</a:t>
            </a:r>
            <a:endParaRPr kumimoji="0" lang="en-US"/>
          </a:p>
        </p:txBody>
      </p:sp>
      <p:sp>
        <p:nvSpPr>
          <p:cNvPr id="30" name="29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9B81F-C347-4BEF-BFDF-29C42F48304A}" type="datetimeFigureOut">
              <a:rPr lang="en-US" smtClean="0"/>
              <a:pPr/>
              <a:t>6/19/2016</a:t>
            </a:fld>
            <a:endParaRPr lang="en-US"/>
          </a:p>
        </p:txBody>
      </p:sp>
      <p:sp>
        <p:nvSpPr>
          <p:cNvPr id="19" name="18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27" name="2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AED99-7FB4-404E-8A97-64753DCE42EC}" type="slidenum">
              <a:rPr kumimoji="0" lang="en-US" smtClean="0"/>
              <a:pPr/>
              <a:t>‹Nº›</a:t>
            </a:fld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med">
    <p:wipe dir="d"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9B81F-C347-4BEF-BFDF-29C42F48304A}" type="datetimeFigureOut">
              <a:rPr lang="en-US" smtClean="0"/>
              <a:pPr/>
              <a:t>6/19/2016</a:t>
            </a:fld>
            <a:endParaRPr lang="en-U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AED99-7FB4-404E-8A97-64753DCE42EC}" type="slidenum">
              <a:rPr kumimoji="0" lang="en-US" smtClean="0"/>
              <a:pPr/>
              <a:t>‹Nº›</a:t>
            </a:fld>
            <a:endParaRPr kumimoji="0" lang="en-US"/>
          </a:p>
        </p:txBody>
      </p:sp>
    </p:spTree>
  </p:cSld>
  <p:clrMapOvr>
    <a:masterClrMapping/>
  </p:clrMapOvr>
  <p:transition spd="med">
    <p:wipe dir="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9B81F-C347-4BEF-BFDF-29C42F48304A}" type="datetimeFigureOut">
              <a:rPr lang="en-US" smtClean="0"/>
              <a:pPr/>
              <a:t>6/19/2016</a:t>
            </a:fld>
            <a:endParaRPr lang="en-U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AED99-7FB4-404E-8A97-64753DCE42EC}" type="slidenum">
              <a:rPr kumimoji="0" lang="en-US" smtClean="0"/>
              <a:pPr/>
              <a:t>‹Nº›</a:t>
            </a:fld>
            <a:endParaRPr kumimoji="0" lang="en-US"/>
          </a:p>
        </p:txBody>
      </p:sp>
    </p:spTree>
  </p:cSld>
  <p:clrMapOvr>
    <a:masterClrMapping/>
  </p:clrMapOvr>
  <p:transition spd="med">
    <p:wipe dir="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ítulo y objetos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85728"/>
            <a:ext cx="8229600" cy="500066"/>
          </a:xfrm>
        </p:spPr>
        <p:txBody>
          <a:bodyPr>
            <a:noAutofit/>
          </a:bodyPr>
          <a:lstStyle>
            <a:lvl1pPr>
              <a:defRPr sz="3600" b="1">
                <a:ln>
                  <a:solidFill>
                    <a:srgbClr val="0070C0"/>
                  </a:solidFill>
                </a:ln>
                <a:solidFill>
                  <a:schemeClr val="bg2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kumimoji="0" lang="es-ES" dirty="0" smtClean="0"/>
              <a:t>Haga clic para modificar el estilo de título del patrón</a:t>
            </a:r>
            <a:endParaRPr kumimoji="0" lang="en-U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071546"/>
            <a:ext cx="8229600" cy="5110178"/>
          </a:xfrm>
        </p:spPr>
        <p:txBody>
          <a:bodyPr/>
          <a:lstStyle>
            <a:lvl1pPr marL="0" indent="0">
              <a:buNone/>
              <a:defRPr sz="2400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defRPr>
            </a:lvl1pPr>
            <a:lvl2pPr marL="360363" indent="-268288">
              <a:buClr>
                <a:schemeClr val="accent1">
                  <a:lumMod val="40000"/>
                  <a:lumOff val="60000"/>
                </a:schemeClr>
              </a:buClr>
              <a:defRPr sz="2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defRPr>
            </a:lvl2pPr>
            <a:lvl3pPr marL="627063" indent="-268288">
              <a:buClr>
                <a:srgbClr val="FFC000"/>
              </a:buClr>
              <a:buFont typeface="Constantia" pitchFamily="18" charset="0"/>
              <a:buChar char="—"/>
              <a:defRPr sz="18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defRPr>
            </a:lvl3pPr>
            <a:lvl4pPr>
              <a:defRPr sz="18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defRPr>
            </a:lvl4pPr>
            <a:lvl5pPr>
              <a:defRPr sz="18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defRPr>
            </a:lvl5pPr>
          </a:lstStyle>
          <a:p>
            <a:pPr lvl="0" eaLnBrk="1" latinLnBrk="0" hangingPunct="1"/>
            <a:r>
              <a:rPr lang="es-ES" dirty="0" smtClean="0"/>
              <a:t>Haga clic para modificar el estilo de texto del patrón</a:t>
            </a:r>
          </a:p>
          <a:p>
            <a:pPr lvl="1" eaLnBrk="1" latinLnBrk="0" hangingPunct="1"/>
            <a:r>
              <a:rPr lang="es-ES" dirty="0" smtClean="0"/>
              <a:t>Segundo nivel</a:t>
            </a:r>
          </a:p>
          <a:p>
            <a:pPr lvl="2" eaLnBrk="1" latinLnBrk="0" hangingPunct="1"/>
            <a:r>
              <a:rPr lang="es-ES" dirty="0" smtClean="0"/>
              <a:t>Tercer nivel</a:t>
            </a:r>
          </a:p>
          <a:p>
            <a:pPr lvl="3" eaLnBrk="1" latinLnBrk="0" hangingPunct="1"/>
            <a:r>
              <a:rPr lang="es-ES" dirty="0" smtClean="0"/>
              <a:t>Cuarto nivel</a:t>
            </a:r>
          </a:p>
          <a:p>
            <a:pPr lvl="4" eaLnBrk="1" latinLnBrk="0" hangingPunct="1"/>
            <a:r>
              <a:rPr lang="es-ES" dirty="0" smtClean="0"/>
              <a:t>Quinto nivel</a:t>
            </a:r>
            <a:endParaRPr kumimoji="0" lang="en-US" dirty="0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1214414" y="6356350"/>
            <a:ext cx="5572164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defRPr>
            </a:lvl1pPr>
          </a:lstStyle>
          <a:p>
            <a:r>
              <a:rPr lang="es-ES" smtClean="0"/>
              <a:t>Fundamentos de programación: Tipos de datos simples e instrucciones básicas</a:t>
            </a:r>
            <a:endParaRPr lang="es-ES" dirty="0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6929454" y="6356350"/>
            <a:ext cx="900090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defRPr>
            </a:lvl1pPr>
          </a:lstStyle>
          <a:p>
            <a:r>
              <a:rPr lang="en-US" smtClean="0"/>
              <a:t>Página </a:t>
            </a:r>
            <a:fld id="{042AED99-7FB4-404E-8A97-64753DCE42EC}" type="slidenum">
              <a:rPr lang="en-US" smtClean="0"/>
              <a:pPr/>
              <a:t>‹Nº›</a:t>
            </a:fld>
            <a:endParaRPr lang="en-US" dirty="0"/>
          </a:p>
        </p:txBody>
      </p:sp>
      <p:cxnSp>
        <p:nvCxnSpPr>
          <p:cNvPr id="8" name="7 Conector recto"/>
          <p:cNvCxnSpPr/>
          <p:nvPr userDrawn="1"/>
        </p:nvCxnSpPr>
        <p:spPr>
          <a:xfrm>
            <a:off x="428596" y="857232"/>
            <a:ext cx="8286808" cy="0"/>
          </a:xfrm>
          <a:prstGeom prst="line">
            <a:avLst/>
          </a:prstGeom>
          <a:ln w="28575">
            <a:solidFill>
              <a:schemeClr val="accent2">
                <a:lumMod val="20000"/>
                <a:lumOff val="80000"/>
              </a:schemeClr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pic>
        <p:nvPicPr>
          <p:cNvPr id="10" name="9 Imagen" descr="ucmtrozo.jpg"/>
          <p:cNvPicPr>
            <a:picLocks noChangeAspect="1"/>
          </p:cNvPicPr>
          <p:nvPr userDrawn="1"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20000"/>
          </a:blip>
          <a:stretch>
            <a:fillRect/>
          </a:stretch>
        </p:blipFill>
        <p:spPr>
          <a:xfrm>
            <a:off x="8058150" y="5669280"/>
            <a:ext cx="1085850" cy="1188720"/>
          </a:xfrm>
          <a:prstGeom prst="rect">
            <a:avLst/>
          </a:prstGeom>
        </p:spPr>
      </p:pic>
      <p:sp>
        <p:nvSpPr>
          <p:cNvPr id="11" name="10 CuadroTexto"/>
          <p:cNvSpPr txBox="1"/>
          <p:nvPr userDrawn="1"/>
        </p:nvSpPr>
        <p:spPr>
          <a:xfrm>
            <a:off x="-32" y="5045880"/>
            <a:ext cx="353943" cy="1336263"/>
          </a:xfrm>
          <a:prstGeom prst="rect">
            <a:avLst/>
          </a:prstGeom>
          <a:noFill/>
        </p:spPr>
        <p:txBody>
          <a:bodyPr vert="vert270" wrap="none" rtlCol="0">
            <a:spAutoFit/>
          </a:bodyPr>
          <a:lstStyle/>
          <a:p>
            <a:r>
              <a:rPr lang="es-ES" sz="1100" dirty="0" smtClean="0">
                <a:latin typeface="+mj-lt"/>
              </a:rPr>
              <a:t>Luis Hernández Yáñez</a:t>
            </a:r>
            <a:endParaRPr lang="es-ES" sz="1100" dirty="0">
              <a:latin typeface="+mj-lt"/>
            </a:endParaRPr>
          </a:p>
        </p:txBody>
      </p:sp>
      <p:pic>
        <p:nvPicPr>
          <p:cNvPr id="32770" name="Picture 2" descr="http://mirrors.creativecommons.org/presskit/buttons/88x31/png/by-nc-sa.eu.png">
            <a:hlinkClick r:id="rId3"/>
          </p:cNvPr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0184" y="6382143"/>
            <a:ext cx="959644" cy="335756"/>
          </a:xfrm>
          <a:prstGeom prst="rect">
            <a:avLst/>
          </a:prstGeom>
          <a:noFill/>
        </p:spPr>
      </p:pic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med">
    <p:wipe dir="d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9B81F-C347-4BEF-BFDF-29C42F48304A}" type="datetimeFigureOut">
              <a:rPr lang="en-US" smtClean="0"/>
              <a:pPr/>
              <a:t>6/19/2016</a:t>
            </a:fld>
            <a:endParaRPr lang="en-U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AED99-7FB4-404E-8A97-64753DCE42EC}" type="slidenum">
              <a:rPr kumimoji="0" lang="en-US" smtClean="0"/>
              <a:pPr/>
              <a:t>‹Nº›</a:t>
            </a:fld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med">
    <p:wipe dir="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9B81F-C347-4BEF-BFDF-29C42F48304A}" type="datetimeFigureOut">
              <a:rPr lang="en-US" smtClean="0"/>
              <a:pPr/>
              <a:t>6/19/2016</a:t>
            </a:fld>
            <a:endParaRPr lang="en-U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AED99-7FB4-404E-8A97-64753DCE42EC}" type="slidenum">
              <a:rPr kumimoji="0" lang="en-US" smtClean="0"/>
              <a:pPr/>
              <a:t>‹Nº›</a:t>
            </a:fld>
            <a:endParaRPr kumimoji="0" lang="en-US"/>
          </a:p>
        </p:txBody>
      </p:sp>
    </p:spTree>
  </p:cSld>
  <p:clrMapOvr>
    <a:masterClrMapping/>
  </p:clrMapOvr>
  <p:transition spd="med">
    <p:wipe dir="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5" name="4 Marcador de contenido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9B81F-C347-4BEF-BFDF-29C42F48304A}" type="datetimeFigureOut">
              <a:rPr lang="en-US" smtClean="0"/>
              <a:pPr/>
              <a:t>6/19/2016</a:t>
            </a:fld>
            <a:endParaRPr lang="en-US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 dirty="0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AED99-7FB4-404E-8A97-64753DCE42EC}" type="slidenum">
              <a:rPr kumimoji="0" lang="en-US" smtClean="0"/>
              <a:pPr/>
              <a:t>‹Nº›</a:t>
            </a:fld>
            <a:endParaRPr kumimoji="0" lang="en-US"/>
          </a:p>
        </p:txBody>
      </p:sp>
    </p:spTree>
  </p:cSld>
  <p:clrMapOvr>
    <a:masterClrMapping/>
  </p:clrMapOvr>
  <p:transition spd="med">
    <p:wipe dir="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9B81F-C347-4BEF-BFDF-29C42F48304A}" type="datetimeFigureOut">
              <a:rPr lang="en-US" smtClean="0"/>
              <a:pPr/>
              <a:t>6/19/2016</a:t>
            </a:fld>
            <a:endParaRPr lang="en-US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AED99-7FB4-404E-8A97-64753DCE42EC}" type="slidenum">
              <a:rPr kumimoji="0" lang="en-US" smtClean="0"/>
              <a:pPr/>
              <a:t>‹Nº›</a:t>
            </a:fld>
            <a:endParaRPr kumimoji="0" lang="en-US"/>
          </a:p>
        </p:txBody>
      </p:sp>
    </p:spTree>
  </p:cSld>
  <p:clrMapOvr>
    <a:masterClrMapping/>
  </p:clrMapOvr>
  <p:transition spd="med">
    <p:wipe dir="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9B81F-C347-4BEF-BFDF-29C42F48304A}" type="datetimeFigureOut">
              <a:rPr lang="en-US" smtClean="0"/>
              <a:pPr/>
              <a:t>6/19/2016</a:t>
            </a:fld>
            <a:endParaRPr lang="en-US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AED99-7FB4-404E-8A97-64753DCE42EC}" type="slidenum">
              <a:rPr kumimoji="0" lang="en-US" smtClean="0"/>
              <a:pPr/>
              <a:t>‹Nº›</a:t>
            </a:fld>
            <a:endParaRPr kumimoji="0" lang="en-US"/>
          </a:p>
        </p:txBody>
      </p:sp>
    </p:spTree>
  </p:cSld>
  <p:clrMapOvr>
    <a:masterClrMapping/>
  </p:clrMapOvr>
  <p:transition spd="med">
    <p:wipe dir="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9B81F-C347-4BEF-BFDF-29C42F48304A}" type="datetimeFigureOut">
              <a:rPr lang="en-US" smtClean="0"/>
              <a:pPr/>
              <a:t>6/19/2016</a:t>
            </a:fld>
            <a:endParaRPr lang="en-U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AED99-7FB4-404E-8A97-64753DCE42EC}" type="slidenum">
              <a:rPr kumimoji="0" lang="en-US" smtClean="0"/>
              <a:pPr/>
              <a:t>‹Nº›</a:t>
            </a:fld>
            <a:endParaRPr kumimoji="0" lang="en-US"/>
          </a:p>
        </p:txBody>
      </p:sp>
    </p:spTree>
  </p:cSld>
  <p:clrMapOvr>
    <a:masterClrMapping/>
  </p:clrMapOvr>
  <p:transition spd="med">
    <p:wipe dir="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Recortar y redondear rectángulo de esquina sencilla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11 Triángulo rectángulo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9B81F-C347-4BEF-BFDF-29C42F48304A}" type="datetimeFigureOut">
              <a:rPr lang="en-US" smtClean="0"/>
              <a:pPr/>
              <a:t>6/19/2016</a:t>
            </a:fld>
            <a:endParaRPr lang="en-U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042AED99-7FB4-404E-8A97-64753DCE42EC}" type="slidenum">
              <a:rPr kumimoji="0" lang="en-US" smtClean="0"/>
              <a:pPr/>
              <a:t>‹Nº›</a:t>
            </a:fld>
            <a:endParaRPr kumimoji="0" lang="en-U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s-ES" smtClean="0"/>
              <a:t>Haga clic en el icono para agregar una imagen</a:t>
            </a:r>
            <a:endParaRPr kumimoji="0" lang="en-US" dirty="0"/>
          </a:p>
        </p:txBody>
      </p:sp>
      <p:sp>
        <p:nvSpPr>
          <p:cNvPr id="10" name="9 Forma libre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10 Forma libre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spd="med">
    <p:wipe dir="d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75000"/>
              </a:schemeClr>
            </a:gs>
            <a:gs pos="25000">
              <a:schemeClr val="bg2">
                <a:tint val="83000"/>
                <a:satMod val="320000"/>
              </a:schemeClr>
            </a:gs>
            <a:gs pos="100000">
              <a:schemeClr val="bg2">
                <a:shade val="15000"/>
                <a:satMod val="320000"/>
              </a:schemeClr>
            </a:gs>
          </a:gsLst>
          <a:path path="circle">
            <a:fillToRect r="100000" b="100000"/>
          </a:path>
          <a:tileRect l="-100000" t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Forma libre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7 Forma libre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8 Marcador de título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0" name="29 Marcador de texto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  <a:p>
            <a:pPr lvl="1" eaLnBrk="1" latinLnBrk="0" hangingPunct="1"/>
            <a:r>
              <a:rPr kumimoji="0" lang="es-ES" smtClean="0"/>
              <a:t>Segundo nivel</a:t>
            </a:r>
          </a:p>
          <a:p>
            <a:pPr lvl="2" eaLnBrk="1" latinLnBrk="0" hangingPunct="1"/>
            <a:r>
              <a:rPr kumimoji="0" lang="es-ES" smtClean="0"/>
              <a:t>Tercer nivel</a:t>
            </a:r>
          </a:p>
          <a:p>
            <a:pPr lvl="3" eaLnBrk="1" latinLnBrk="0" hangingPunct="1"/>
            <a:r>
              <a:rPr kumimoji="0" lang="es-ES" smtClean="0"/>
              <a:t>Cuarto nivel</a:t>
            </a:r>
          </a:p>
          <a:p>
            <a:pPr lvl="4" eaLnBrk="1" latinLnBrk="0" hangingPunct="1"/>
            <a:r>
              <a:rPr kumimoji="0" lang="es-ES" smtClean="0"/>
              <a:t>Quinto nivel</a:t>
            </a:r>
            <a:endParaRPr kumimoji="0" lang="en-US"/>
          </a:p>
        </p:txBody>
      </p:sp>
      <p:sp>
        <p:nvSpPr>
          <p:cNvPr id="10" name="9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47C9B81F-C347-4BEF-BFDF-29C42F48304A}" type="datetimeFigureOut">
              <a:rPr lang="en-US" smtClean="0"/>
              <a:pPr/>
              <a:t>6/19/2016</a:t>
            </a:fld>
            <a:endParaRPr lang="en-US" dirty="0">
              <a:solidFill>
                <a:schemeClr val="tx2">
                  <a:shade val="90000"/>
                </a:schemeClr>
              </a:solidFill>
            </a:endParaRPr>
          </a:p>
        </p:txBody>
      </p:sp>
      <p:sp>
        <p:nvSpPr>
          <p:cNvPr id="22" name="21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 algn="l" eaLnBrk="1" latinLnBrk="0" hangingPunct="1"/>
            <a:endParaRPr kumimoji="0" lang="en-US" dirty="0">
              <a:solidFill>
                <a:schemeClr val="tx2">
                  <a:shade val="90000"/>
                </a:schemeClr>
              </a:solidFill>
            </a:endParaRPr>
          </a:p>
        </p:txBody>
      </p:sp>
      <p:sp>
        <p:nvSpPr>
          <p:cNvPr id="18" name="17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042AED99-7FB4-404E-8A97-64753DCE42EC}" type="slidenum">
              <a:rPr kumimoji="0" lang="en-US" smtClean="0"/>
              <a:pPr/>
              <a:t>‹Nº›</a:t>
            </a:fld>
            <a:endParaRPr kumimoji="0" lang="en-US" dirty="0">
              <a:solidFill>
                <a:schemeClr val="tx2">
                  <a:shade val="90000"/>
                </a:schemeClr>
              </a:solidFill>
            </a:endParaRPr>
          </a:p>
        </p:txBody>
      </p:sp>
      <p:grpSp>
        <p:nvGrpSpPr>
          <p:cNvPr id="2" name="1 Grupo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11 Forma libre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12 Forma libre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med">
    <p:wipe dir="d"/>
  </p:transition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creativecommons.org/licenses/by-nc-sa/3.0/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8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0.png"/><Relationship Id="rId4" Type="http://schemas.openxmlformats.org/officeDocument/2006/relationships/image" Target="../media/image49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4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1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4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1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7" Type="http://schemas.openxmlformats.org/officeDocument/2006/relationships/image" Target="../media/image4.png"/><Relationship Id="rId2" Type="http://schemas.openxmlformats.org/officeDocument/2006/relationships/hyperlink" Target="http://creativecommons.org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creativecommons.org/licenses/by-nc-sa/3.0/" TargetMode="External"/><Relationship Id="rId5" Type="http://schemas.openxmlformats.org/officeDocument/2006/relationships/image" Target="../media/image75.png"/><Relationship Id="rId4" Type="http://schemas.openxmlformats.org/officeDocument/2006/relationships/image" Target="../media/image7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2428860" y="1844824"/>
            <a:ext cx="6072230" cy="1512167"/>
          </a:xfrm>
        </p:spPr>
        <p:txBody>
          <a:bodyPr>
            <a:normAutofit/>
          </a:bodyPr>
          <a:lstStyle/>
          <a:p>
            <a:pPr algn="l"/>
            <a:r>
              <a:rPr lang="es-ES" sz="4800" dirty="0" smtClean="0"/>
              <a:t>Iniciación </a:t>
            </a:r>
            <a:r>
              <a:rPr lang="es-ES" sz="4800" dirty="0" smtClean="0"/>
              <a:t>a Moodle 2.9</a:t>
            </a:r>
            <a:br>
              <a:rPr lang="es-ES" sz="4800" dirty="0" smtClean="0"/>
            </a:br>
            <a:r>
              <a:rPr lang="es-ES" sz="4800" dirty="0" smtClean="0"/>
              <a:t>2ª parte</a:t>
            </a:r>
            <a:endParaRPr lang="es-ES" sz="4800" dirty="0"/>
          </a:p>
        </p:txBody>
      </p:sp>
      <p:pic>
        <p:nvPicPr>
          <p:cNvPr id="4" name="3 Imagen" descr="ucmtrozo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15225" y="5074920"/>
            <a:ext cx="1628775" cy="1783080"/>
          </a:xfrm>
          <a:prstGeom prst="rect">
            <a:avLst/>
          </a:prstGeom>
        </p:spPr>
      </p:pic>
      <p:sp>
        <p:nvSpPr>
          <p:cNvPr id="5" name="4 CuadroTexto"/>
          <p:cNvSpPr txBox="1"/>
          <p:nvPr/>
        </p:nvSpPr>
        <p:spPr>
          <a:xfrm>
            <a:off x="428596" y="642918"/>
            <a:ext cx="592534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2800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+mj-lt"/>
              </a:rPr>
              <a:t>Seminarios sobre la plataforma Moodle</a:t>
            </a:r>
            <a:endParaRPr lang="es-ES" sz="2800" dirty="0">
              <a:solidFill>
                <a:schemeClr val="accent1">
                  <a:lumMod val="20000"/>
                  <a:lumOff val="80000"/>
                </a:schemeClr>
              </a:solidFill>
              <a:latin typeface="+mj-lt"/>
            </a:endParaRPr>
          </a:p>
        </p:txBody>
      </p:sp>
      <p:cxnSp>
        <p:nvCxnSpPr>
          <p:cNvPr id="7" name="6 Conector recto"/>
          <p:cNvCxnSpPr/>
          <p:nvPr/>
        </p:nvCxnSpPr>
        <p:spPr>
          <a:xfrm>
            <a:off x="500034" y="1214422"/>
            <a:ext cx="7643866" cy="0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8" name="7 CuadroTexto"/>
          <p:cNvSpPr txBox="1">
            <a:spLocks noChangeAspect="1"/>
          </p:cNvSpPr>
          <p:nvPr/>
        </p:nvSpPr>
        <p:spPr>
          <a:xfrm>
            <a:off x="500033" y="1847839"/>
            <a:ext cx="1548000" cy="1548000"/>
          </a:xfrm>
          <a:prstGeom prst="rect">
            <a:avLst/>
          </a:prstGeom>
          <a:effectLst>
            <a:innerShdw blurRad="63500" dist="50800" dir="2700000">
              <a:prstClr val="black">
                <a:alpha val="50000"/>
              </a:prstClr>
            </a:innerShdw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lIns="36000" rIns="36000" rtlCol="0">
            <a:noAutofit/>
          </a:bodyPr>
          <a:lstStyle/>
          <a:p>
            <a:pPr algn="ctr"/>
            <a:r>
              <a:rPr lang="es-ES" sz="8800" b="1" dirty="0" smtClean="0">
                <a:solidFill>
                  <a:schemeClr val="bg2"/>
                </a:solidFill>
                <a:latin typeface="+mj-lt"/>
              </a:rPr>
              <a:t>CV</a:t>
            </a:r>
            <a:endParaRPr lang="es-ES" sz="880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10" name="2 Subtítulo"/>
          <p:cNvSpPr>
            <a:spLocks noGrp="1"/>
          </p:cNvSpPr>
          <p:nvPr>
            <p:ph type="subTitle" idx="1"/>
          </p:nvPr>
        </p:nvSpPr>
        <p:spPr>
          <a:xfrm>
            <a:off x="604838" y="4157230"/>
            <a:ext cx="6681806" cy="2415042"/>
          </a:xfrm>
        </p:spPr>
        <p:txBody>
          <a:bodyPr>
            <a:normAutofit/>
          </a:bodyPr>
          <a:lstStyle/>
          <a:p>
            <a:r>
              <a:rPr lang="es-ES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Campus Virtual de la UCM</a:t>
            </a:r>
            <a:r>
              <a:rPr lang="es-ES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/>
            </a:r>
            <a:br>
              <a:rPr lang="es-ES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</a:br>
            <a:r>
              <a:rPr lang="es-ES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/>
            </a:r>
            <a:br>
              <a:rPr lang="es-ES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</a:br>
            <a:r>
              <a:rPr lang="es-ES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Luis Hernández Yáñez</a:t>
            </a:r>
            <a:br>
              <a:rPr lang="es-ES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</a:br>
            <a:r>
              <a:rPr lang="es-E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Facultad de Informática</a:t>
            </a:r>
            <a:br>
              <a:rPr lang="es-E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</a:br>
            <a:r>
              <a:rPr lang="es-E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Universidad Complutense</a:t>
            </a:r>
            <a:endParaRPr lang="es-E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</a:endParaRPr>
          </a:p>
        </p:txBody>
      </p:sp>
      <p:pic>
        <p:nvPicPr>
          <p:cNvPr id="21506" name="Picture 2" descr="http://mirrors.creativecommons.org/presskit/buttons/88x31/png/by-nc-sa.eu.png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8598" y="5983277"/>
            <a:ext cx="1343501" cy="470059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Consulta</a:t>
            </a:r>
            <a:endParaRPr lang="es-ES" dirty="0">
              <a:latin typeface="Consolas" pitchFamily="49" charset="0"/>
            </a:endParaRP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s-ES" dirty="0" smtClean="0"/>
              <a:t>Página</a:t>
            </a:r>
            <a:r>
              <a:rPr lang="en-US" dirty="0" smtClean="0"/>
              <a:t> </a:t>
            </a:r>
            <a:fld id="{042AED99-7FB4-404E-8A97-64753DCE42EC}" type="slidenum">
              <a:rPr lang="en-US" smtClean="0"/>
              <a:pPr/>
              <a:t>9</a:t>
            </a:fld>
            <a:endParaRPr lang="en-US" dirty="0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" dirty="0" smtClean="0"/>
              <a:t>Iniciación a Moodle 2.9</a:t>
            </a:r>
            <a:endParaRPr lang="es-ES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s-ES" sz="2200" i="0" dirty="0"/>
              <a:t>Una sencilla consulta de una sola pregunta</a:t>
            </a:r>
          </a:p>
        </p:txBody>
      </p:sp>
      <p:pic>
        <p:nvPicPr>
          <p:cNvPr id="10" name="Imagen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1611420"/>
            <a:ext cx="3450414" cy="467573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8" name="Imagen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9832" y="1849364"/>
            <a:ext cx="5544616" cy="1795660"/>
          </a:xfrm>
          <a:prstGeom prst="rect">
            <a:avLst/>
          </a:prstGeom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5" name="Imagen 1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0363" y="4184898"/>
            <a:ext cx="5564085" cy="1255735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519592829"/>
      </p:ext>
    </p:extLst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La vista de estudiante</a:t>
            </a:r>
            <a:endParaRPr lang="es-ES" dirty="0">
              <a:latin typeface="Consolas" pitchFamily="49" charset="0"/>
            </a:endParaRP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s-ES" dirty="0" smtClean="0"/>
              <a:t>Página</a:t>
            </a:r>
            <a:r>
              <a:rPr lang="en-US" dirty="0" smtClean="0"/>
              <a:t> </a:t>
            </a:r>
            <a:fld id="{042AED99-7FB4-404E-8A97-64753DCE42EC}" type="slidenum">
              <a:rPr lang="en-US" smtClean="0"/>
              <a:pPr/>
              <a:t>10</a:t>
            </a:fld>
            <a:endParaRPr lang="en-US" dirty="0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" dirty="0" smtClean="0"/>
              <a:t>Iniciación a Moodle 2.9</a:t>
            </a:r>
            <a:endParaRPr lang="es-ES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s-ES" sz="2200" i="0" dirty="0" smtClean="0"/>
              <a:t>Menú Administración </a:t>
            </a:r>
            <a:r>
              <a:rPr lang="es-ES" sz="2200" i="0" dirty="0" smtClean="0">
                <a:sym typeface="Wingdings" panose="05000000000000000000" pitchFamily="2" charset="2"/>
              </a:rPr>
              <a:t> Cambiar rol a…</a:t>
            </a:r>
            <a:endParaRPr lang="es-ES" sz="2200" i="0" dirty="0"/>
          </a:p>
        </p:txBody>
      </p:sp>
      <p:pic>
        <p:nvPicPr>
          <p:cNvPr id="7" name="Imagen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1607332"/>
            <a:ext cx="7379418" cy="4629979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489013787"/>
      </p:ext>
    </p:extLst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Consulta</a:t>
            </a:r>
            <a:endParaRPr lang="es-ES" dirty="0">
              <a:latin typeface="Consolas" pitchFamily="49" charset="0"/>
            </a:endParaRP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s-ES" dirty="0" smtClean="0"/>
              <a:t>Página</a:t>
            </a:r>
            <a:r>
              <a:rPr lang="en-US" dirty="0" smtClean="0"/>
              <a:t> </a:t>
            </a:r>
            <a:fld id="{042AED99-7FB4-404E-8A97-64753DCE42EC}" type="slidenum">
              <a:rPr lang="en-US" smtClean="0"/>
              <a:pPr/>
              <a:t>11</a:t>
            </a:fld>
            <a:endParaRPr lang="en-US" dirty="0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" dirty="0" smtClean="0"/>
              <a:t>Iniciación a Moodle 2.9</a:t>
            </a:r>
            <a:endParaRPr lang="es-ES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s-ES" sz="2200" i="0" dirty="0" smtClean="0"/>
              <a:t>La consulta en acción…</a:t>
            </a:r>
            <a:endParaRPr lang="es-ES" sz="2200" i="0" dirty="0"/>
          </a:p>
        </p:txBody>
      </p:sp>
      <p:pic>
        <p:nvPicPr>
          <p:cNvPr id="6" name="Imagen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9912" y="1196752"/>
            <a:ext cx="4824536" cy="260308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7" name="Imagen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3405" y="4040218"/>
            <a:ext cx="4274182" cy="2141506"/>
          </a:xfrm>
          <a:prstGeom prst="rect">
            <a:avLst/>
          </a:prstGeom>
          <a:ln>
            <a:solidFill>
              <a:srgbClr val="002060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cxnSp>
        <p:nvCxnSpPr>
          <p:cNvPr id="9" name="Conector recto de flecha 8"/>
          <p:cNvCxnSpPr/>
          <p:nvPr/>
        </p:nvCxnSpPr>
        <p:spPr>
          <a:xfrm flipH="1">
            <a:off x="5940152" y="5157192"/>
            <a:ext cx="792088" cy="648072"/>
          </a:xfrm>
          <a:prstGeom prst="straightConnector1">
            <a:avLst/>
          </a:prstGeom>
          <a:ln w="38100">
            <a:solidFill>
              <a:srgbClr val="FFC000"/>
            </a:solidFill>
            <a:tailEnd type="triangle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CuadroTexto 9"/>
          <p:cNvSpPr txBox="1"/>
          <p:nvPr/>
        </p:nvSpPr>
        <p:spPr>
          <a:xfrm>
            <a:off x="6786578" y="4787805"/>
            <a:ext cx="1320361" cy="646331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pPr>
              <a:spcAft>
                <a:spcPts val="600"/>
              </a:spcAft>
            </a:pPr>
            <a:r>
              <a:rPr lang="es-E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Actividad</a:t>
            </a:r>
            <a:br>
              <a:rPr lang="es-E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</a:br>
            <a:r>
              <a:rPr lang="es-E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completada</a:t>
            </a:r>
          </a:p>
        </p:txBody>
      </p:sp>
    </p:spTree>
    <p:extLst>
      <p:ext uri="{BB962C8B-B14F-4D97-AF65-F5344CB8AC3E}">
        <p14:creationId xmlns:p14="http://schemas.microsoft.com/office/powerpoint/2010/main" val="1001647756"/>
      </p:ext>
    </p:extLst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Menú desplegable de usuario</a:t>
            </a:r>
            <a:endParaRPr lang="es-ES" dirty="0">
              <a:latin typeface="Consolas" pitchFamily="49" charset="0"/>
            </a:endParaRP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s-ES" dirty="0" smtClean="0"/>
              <a:t>Página</a:t>
            </a:r>
            <a:r>
              <a:rPr lang="en-US" dirty="0" smtClean="0"/>
              <a:t> </a:t>
            </a:r>
            <a:fld id="{042AED99-7FB4-404E-8A97-64753DCE42EC}" type="slidenum">
              <a:rPr lang="en-US" smtClean="0"/>
              <a:pPr/>
              <a:t>12</a:t>
            </a:fld>
            <a:endParaRPr lang="en-US" dirty="0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" dirty="0" smtClean="0"/>
              <a:t>Iniciación a Moodle 2.9</a:t>
            </a:r>
            <a:endParaRPr lang="es-ES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spcBef>
                <a:spcPts val="0"/>
              </a:spcBef>
              <a:spcAft>
                <a:spcPts val="1200"/>
              </a:spcAft>
            </a:pPr>
            <a:r>
              <a:rPr lang="es-ES" sz="2200" i="0" dirty="0" smtClean="0"/>
              <a:t>Arriba a la derecha de la página…</a:t>
            </a:r>
          </a:p>
          <a:p>
            <a:pPr marL="360363">
              <a:spcBef>
                <a:spcPts val="0"/>
              </a:spcBef>
              <a:spcAft>
                <a:spcPts val="1200"/>
              </a:spcAft>
            </a:pPr>
            <a:r>
              <a:rPr lang="es-ES" sz="2200" i="0" dirty="0" smtClean="0"/>
              <a:t>Área personal: página con el listado</a:t>
            </a:r>
            <a:br>
              <a:rPr lang="es-ES" sz="2200" i="0" dirty="0" smtClean="0"/>
            </a:br>
            <a:r>
              <a:rPr lang="es-ES" sz="2200" i="0" dirty="0" smtClean="0"/>
              <a:t>de cursos de esta plataforma</a:t>
            </a:r>
          </a:p>
          <a:p>
            <a:pPr marL="360363">
              <a:spcBef>
                <a:spcPts val="0"/>
              </a:spcBef>
              <a:spcAft>
                <a:spcPts val="1200"/>
              </a:spcAft>
            </a:pPr>
            <a:r>
              <a:rPr lang="es-ES" sz="2200" i="0" dirty="0" smtClean="0"/>
              <a:t>Perfil: acceso a la página de perfil</a:t>
            </a:r>
            <a:br>
              <a:rPr lang="es-ES" sz="2200" i="0" dirty="0" smtClean="0"/>
            </a:br>
            <a:r>
              <a:rPr lang="es-ES" sz="2200" i="0" dirty="0" smtClean="0"/>
              <a:t>con numerosa información personal,</a:t>
            </a:r>
            <a:br>
              <a:rPr lang="es-ES" sz="2200" i="0" dirty="0" smtClean="0"/>
            </a:br>
            <a:r>
              <a:rPr lang="es-ES" sz="2200" i="0" dirty="0" smtClean="0"/>
              <a:t>al listado de sesiones y a blog y foros</a:t>
            </a:r>
          </a:p>
          <a:p>
            <a:pPr marL="360363">
              <a:spcBef>
                <a:spcPts val="0"/>
              </a:spcBef>
              <a:spcAft>
                <a:spcPts val="1200"/>
              </a:spcAft>
            </a:pPr>
            <a:r>
              <a:rPr lang="es-ES" sz="2200" i="0" dirty="0" smtClean="0"/>
              <a:t>Calificaciones: lista de cursos y notas</a:t>
            </a:r>
          </a:p>
          <a:p>
            <a:pPr marL="360363">
              <a:spcBef>
                <a:spcPts val="0"/>
              </a:spcBef>
              <a:spcAft>
                <a:spcPts val="1200"/>
              </a:spcAft>
            </a:pPr>
            <a:r>
              <a:rPr lang="es-ES" sz="2200" i="0" dirty="0" smtClean="0"/>
              <a:t>Mensajes: acceso a la herramienta de mensajería</a:t>
            </a:r>
            <a:br>
              <a:rPr lang="es-ES" sz="2200" i="0" dirty="0" smtClean="0"/>
            </a:br>
            <a:r>
              <a:rPr lang="es-ES" sz="2200" dirty="0" smtClean="0"/>
              <a:t>Más adelante hablamos de las herramientas de comunicación</a:t>
            </a:r>
          </a:p>
        </p:txBody>
      </p:sp>
      <p:pic>
        <p:nvPicPr>
          <p:cNvPr id="8" name="Imagen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01854" y="1196752"/>
            <a:ext cx="3005520" cy="2736304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689462182"/>
      </p:ext>
    </p:extLst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Preferencias</a:t>
            </a:r>
            <a:endParaRPr lang="es-ES" dirty="0">
              <a:latin typeface="Consolas" pitchFamily="49" charset="0"/>
            </a:endParaRP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s-ES" dirty="0" smtClean="0"/>
              <a:t>Página</a:t>
            </a:r>
            <a:r>
              <a:rPr lang="en-US" dirty="0" smtClean="0"/>
              <a:t> </a:t>
            </a:r>
            <a:fld id="{042AED99-7FB4-404E-8A97-64753DCE42EC}" type="slidenum">
              <a:rPr lang="en-US" smtClean="0"/>
              <a:pPr/>
              <a:t>13</a:t>
            </a:fld>
            <a:endParaRPr lang="en-US" dirty="0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" dirty="0" smtClean="0"/>
              <a:t>Iniciación a Moodle 2.9</a:t>
            </a:r>
            <a:endParaRPr lang="es-ES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spcBef>
                <a:spcPts val="0"/>
              </a:spcBef>
              <a:spcAft>
                <a:spcPts val="1200"/>
              </a:spcAft>
            </a:pPr>
            <a:r>
              <a:rPr lang="es-ES" sz="2200" i="0" dirty="0" smtClean="0"/>
              <a:t>Muchas opciones que se pueden configurar…</a:t>
            </a:r>
          </a:p>
          <a:p>
            <a:pPr marL="360363">
              <a:spcBef>
                <a:spcPts val="0"/>
              </a:spcBef>
              <a:spcAft>
                <a:spcPts val="1200"/>
              </a:spcAft>
            </a:pPr>
            <a:endParaRPr lang="es-ES" sz="2200" dirty="0" smtClean="0"/>
          </a:p>
        </p:txBody>
      </p:sp>
      <p:pic>
        <p:nvPicPr>
          <p:cNvPr id="6" name="Imagen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1743133"/>
            <a:ext cx="5869013" cy="2995274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7" name="Imagen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3843" y="3537886"/>
            <a:ext cx="3875525" cy="1979346"/>
          </a:xfrm>
          <a:prstGeom prst="rect">
            <a:avLst/>
          </a:prstGeom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cxnSp>
        <p:nvCxnSpPr>
          <p:cNvPr id="10" name="Conector recto de flecha 9"/>
          <p:cNvCxnSpPr/>
          <p:nvPr/>
        </p:nvCxnSpPr>
        <p:spPr>
          <a:xfrm>
            <a:off x="2195736" y="3240770"/>
            <a:ext cx="504056" cy="230555"/>
          </a:xfrm>
          <a:prstGeom prst="straightConnector1">
            <a:avLst/>
          </a:prstGeom>
          <a:ln w="38100">
            <a:solidFill>
              <a:srgbClr val="FFC000"/>
            </a:solidFill>
            <a:tailEnd type="triangle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Imagen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0594" y="4286831"/>
            <a:ext cx="1676412" cy="7096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5187337"/>
      </p:ext>
    </p:extLst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Editor </a:t>
            </a:r>
            <a:r>
              <a:rPr lang="es-ES" dirty="0" err="1" smtClean="0"/>
              <a:t>TinyMCE</a:t>
            </a:r>
            <a:r>
              <a:rPr lang="es-ES" dirty="0" smtClean="0"/>
              <a:t> HTML</a:t>
            </a:r>
            <a:endParaRPr lang="es-ES" dirty="0">
              <a:latin typeface="Consolas" pitchFamily="49" charset="0"/>
            </a:endParaRP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s-ES" dirty="0" smtClean="0"/>
              <a:t>Página</a:t>
            </a:r>
            <a:r>
              <a:rPr lang="en-US" dirty="0" smtClean="0"/>
              <a:t> </a:t>
            </a:r>
            <a:fld id="{042AED99-7FB4-404E-8A97-64753DCE42EC}" type="slidenum">
              <a:rPr lang="en-US" smtClean="0"/>
              <a:pPr/>
              <a:t>14</a:t>
            </a:fld>
            <a:endParaRPr lang="en-US" dirty="0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" dirty="0" smtClean="0"/>
              <a:t>Iniciación a Moodle 2.9</a:t>
            </a:r>
            <a:endParaRPr lang="es-ES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spcBef>
                <a:spcPts val="0"/>
              </a:spcBef>
              <a:spcAft>
                <a:spcPts val="1200"/>
              </a:spcAft>
            </a:pPr>
            <a:r>
              <a:rPr lang="es-ES" sz="2200" i="0" dirty="0" smtClean="0"/>
              <a:t>Mucho más completo…</a:t>
            </a:r>
          </a:p>
          <a:p>
            <a:pPr marL="360363">
              <a:spcBef>
                <a:spcPts val="0"/>
              </a:spcBef>
              <a:spcAft>
                <a:spcPts val="1200"/>
              </a:spcAft>
            </a:pPr>
            <a:endParaRPr lang="es-ES" sz="2200" dirty="0" smtClean="0"/>
          </a:p>
        </p:txBody>
      </p:sp>
      <p:pic>
        <p:nvPicPr>
          <p:cNvPr id="8" name="Imagen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1671624"/>
            <a:ext cx="5524540" cy="1171584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9" name="Imagen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688" y="2996952"/>
            <a:ext cx="5457865" cy="184310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cxnSp>
        <p:nvCxnSpPr>
          <p:cNvPr id="13" name="Conector recto de flecha 12"/>
          <p:cNvCxnSpPr/>
          <p:nvPr/>
        </p:nvCxnSpPr>
        <p:spPr>
          <a:xfrm>
            <a:off x="1214414" y="2008971"/>
            <a:ext cx="693290" cy="1008863"/>
          </a:xfrm>
          <a:prstGeom prst="straightConnector1">
            <a:avLst/>
          </a:prstGeom>
          <a:ln w="38100">
            <a:solidFill>
              <a:srgbClr val="FFC000"/>
            </a:solidFill>
            <a:tailEnd type="triangle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CuadroTexto 13"/>
          <p:cNvSpPr txBox="1"/>
          <p:nvPr/>
        </p:nvSpPr>
        <p:spPr>
          <a:xfrm>
            <a:off x="3608403" y="5147900"/>
            <a:ext cx="1768433" cy="369332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pPr>
              <a:spcAft>
                <a:spcPts val="600"/>
              </a:spcAft>
            </a:pPr>
            <a:r>
              <a:rPr lang="es-E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El de Moodle 2.6</a:t>
            </a:r>
          </a:p>
        </p:txBody>
      </p:sp>
    </p:spTree>
    <p:extLst>
      <p:ext uri="{BB962C8B-B14F-4D97-AF65-F5344CB8AC3E}">
        <p14:creationId xmlns:p14="http://schemas.microsoft.com/office/powerpoint/2010/main" val="686632131"/>
      </p:ext>
    </p:extLst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Cuestionarios</a:t>
            </a:r>
            <a:endParaRPr lang="es-ES" dirty="0">
              <a:latin typeface="Consolas" pitchFamily="49" charset="0"/>
            </a:endParaRP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s-ES" dirty="0" smtClean="0"/>
              <a:t>Página</a:t>
            </a:r>
            <a:r>
              <a:rPr lang="en-US" dirty="0" smtClean="0"/>
              <a:t> </a:t>
            </a:r>
            <a:fld id="{042AED99-7FB4-404E-8A97-64753DCE42EC}" type="slidenum">
              <a:rPr lang="en-US" smtClean="0"/>
              <a:pPr/>
              <a:t>15</a:t>
            </a:fld>
            <a:endParaRPr lang="en-US" dirty="0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" dirty="0" smtClean="0"/>
              <a:t>Iniciación a Moodle 2.9</a:t>
            </a:r>
            <a:endParaRPr lang="es-ES" dirty="0"/>
          </a:p>
        </p:txBody>
      </p:sp>
      <p:sp>
        <p:nvSpPr>
          <p:cNvPr id="11" name="2 Marcador de contenido"/>
          <p:cNvSpPr>
            <a:spLocks noGrp="1"/>
          </p:cNvSpPr>
          <p:nvPr>
            <p:ph idx="1"/>
          </p:nvPr>
        </p:nvSpPr>
        <p:spPr>
          <a:xfrm>
            <a:off x="457200" y="980728"/>
            <a:ext cx="8229600" cy="5110178"/>
          </a:xfrm>
        </p:spPr>
        <p:txBody>
          <a:bodyPr>
            <a:normAutofit/>
          </a:bodyPr>
          <a:lstStyle/>
          <a:p>
            <a:pPr marL="0" lvl="1" indent="0">
              <a:spcBef>
                <a:spcPts val="0"/>
              </a:spcBef>
              <a:spcAft>
                <a:spcPts val="600"/>
              </a:spcAft>
              <a:buClr>
                <a:schemeClr val="accent3"/>
              </a:buClr>
              <a:buSzPct val="95000"/>
              <a:buNone/>
            </a:pPr>
            <a:r>
              <a:rPr lang="es-ES" sz="2200" dirty="0" smtClean="0"/>
              <a:t>Exámenes tipo test</a:t>
            </a:r>
            <a:endParaRPr lang="es-ES" sz="2200" dirty="0"/>
          </a:p>
        </p:txBody>
      </p:sp>
      <p:pic>
        <p:nvPicPr>
          <p:cNvPr id="7" name="Imagen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1556792"/>
            <a:ext cx="4484046" cy="322269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8" name="Imagen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4846" y="1700808"/>
            <a:ext cx="2552429" cy="4707727"/>
          </a:xfrm>
          <a:prstGeom prst="rect">
            <a:avLst/>
          </a:prstGeom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9" name="Imagen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8144" y="3459047"/>
            <a:ext cx="2756533" cy="1691509"/>
          </a:xfrm>
          <a:prstGeom prst="rect">
            <a:avLst/>
          </a:prstGeom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798276367"/>
      </p:ext>
    </p:extLst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Cuestionarios</a:t>
            </a:r>
            <a:endParaRPr lang="es-ES" dirty="0">
              <a:latin typeface="Consolas" pitchFamily="49" charset="0"/>
            </a:endParaRP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s-ES" dirty="0" smtClean="0"/>
              <a:t>Página</a:t>
            </a:r>
            <a:r>
              <a:rPr lang="en-US" dirty="0" smtClean="0"/>
              <a:t> </a:t>
            </a:r>
            <a:fld id="{042AED99-7FB4-404E-8A97-64753DCE42EC}" type="slidenum">
              <a:rPr lang="en-US" smtClean="0"/>
              <a:pPr/>
              <a:t>16</a:t>
            </a:fld>
            <a:endParaRPr lang="en-US" dirty="0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" dirty="0" smtClean="0"/>
              <a:t>Iniciación a Moodle 2.9</a:t>
            </a:r>
            <a:endParaRPr lang="es-ES" dirty="0"/>
          </a:p>
        </p:txBody>
      </p:sp>
      <p:pic>
        <p:nvPicPr>
          <p:cNvPr id="3" name="Marcador de contenido 2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124744"/>
            <a:ext cx="7372344" cy="2058820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6" name="Imagen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5976" y="1844824"/>
            <a:ext cx="3297109" cy="4571353"/>
          </a:xfrm>
          <a:prstGeom prst="rect">
            <a:avLst/>
          </a:prstGeom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890141472"/>
      </p:ext>
    </p:extLst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Cuestionarios</a:t>
            </a:r>
            <a:endParaRPr lang="es-ES" dirty="0">
              <a:latin typeface="Consolas" pitchFamily="49" charset="0"/>
            </a:endParaRP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s-ES" dirty="0" smtClean="0"/>
              <a:t>Página</a:t>
            </a:r>
            <a:r>
              <a:rPr lang="en-US" dirty="0" smtClean="0"/>
              <a:t> </a:t>
            </a:r>
            <a:fld id="{042AED99-7FB4-404E-8A97-64753DCE42EC}" type="slidenum">
              <a:rPr lang="en-US" smtClean="0"/>
              <a:pPr/>
              <a:t>17</a:t>
            </a:fld>
            <a:endParaRPr lang="en-US" dirty="0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" dirty="0" smtClean="0"/>
              <a:t>Iniciación a Moodle 2.9</a:t>
            </a:r>
            <a:endParaRPr lang="es-ES" dirty="0"/>
          </a:p>
        </p:txBody>
      </p:sp>
      <p:pic>
        <p:nvPicPr>
          <p:cNvPr id="10" name="Imagen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1980" y="1059700"/>
            <a:ext cx="3875470" cy="511016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9" name="Imagen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90674" y="2636912"/>
            <a:ext cx="5369758" cy="2601799"/>
          </a:xfrm>
          <a:prstGeom prst="rect">
            <a:avLst/>
          </a:prstGeom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63199483"/>
      </p:ext>
    </p:extLst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Cuestionarios</a:t>
            </a:r>
            <a:endParaRPr lang="es-ES" dirty="0">
              <a:latin typeface="Consolas" pitchFamily="49" charset="0"/>
            </a:endParaRP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s-ES" dirty="0" smtClean="0"/>
              <a:t>Página</a:t>
            </a:r>
            <a:r>
              <a:rPr lang="en-US" dirty="0" smtClean="0"/>
              <a:t> </a:t>
            </a:r>
            <a:fld id="{042AED99-7FB4-404E-8A97-64753DCE42EC}" type="slidenum">
              <a:rPr lang="en-US" smtClean="0"/>
              <a:pPr/>
              <a:t>18</a:t>
            </a:fld>
            <a:endParaRPr lang="en-US" dirty="0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" dirty="0" smtClean="0"/>
              <a:t>Iniciación a Moodle 2.9</a:t>
            </a:r>
            <a:endParaRPr lang="es-ES" dirty="0"/>
          </a:p>
        </p:txBody>
      </p:sp>
      <p:pic>
        <p:nvPicPr>
          <p:cNvPr id="6" name="Marcador de contenido 5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052736"/>
            <a:ext cx="5035773" cy="1693093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7" name="Imagen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61375" y="2060848"/>
            <a:ext cx="4752528" cy="1471892"/>
          </a:xfrm>
          <a:prstGeom prst="rect">
            <a:avLst/>
          </a:prstGeom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cxnSp>
        <p:nvCxnSpPr>
          <p:cNvPr id="11" name="Conector recto de flecha 10"/>
          <p:cNvCxnSpPr/>
          <p:nvPr/>
        </p:nvCxnSpPr>
        <p:spPr>
          <a:xfrm>
            <a:off x="3563888" y="2276872"/>
            <a:ext cx="397487" cy="0"/>
          </a:xfrm>
          <a:prstGeom prst="straightConnector1">
            <a:avLst/>
          </a:prstGeom>
          <a:ln w="38100">
            <a:solidFill>
              <a:srgbClr val="FFC000"/>
            </a:solidFill>
            <a:tailEnd type="triangle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Imagen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7037" y="4005064"/>
            <a:ext cx="1809763" cy="1023945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cxnSp>
        <p:nvCxnSpPr>
          <p:cNvPr id="14" name="Conector recto de flecha 13"/>
          <p:cNvCxnSpPr/>
          <p:nvPr/>
        </p:nvCxnSpPr>
        <p:spPr>
          <a:xfrm>
            <a:off x="8244408" y="3429000"/>
            <a:ext cx="0" cy="576064"/>
          </a:xfrm>
          <a:prstGeom prst="straightConnector1">
            <a:avLst/>
          </a:prstGeom>
          <a:ln w="38100">
            <a:solidFill>
              <a:srgbClr val="FFC000"/>
            </a:solidFill>
            <a:tailEnd type="triangle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42517545"/>
      </p:ext>
    </p:extLst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Índice</a:t>
            </a:r>
            <a:endParaRPr lang="es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s-ES" dirty="0" smtClean="0"/>
              <a:t>Página</a:t>
            </a:r>
            <a:r>
              <a:rPr lang="en-US" dirty="0" smtClean="0"/>
              <a:t> </a:t>
            </a:r>
            <a:fld id="{042AED99-7FB4-404E-8A97-64753DCE42EC}" type="slidenum">
              <a:rPr lang="en-US" smtClean="0"/>
              <a:pPr/>
              <a:t>1</a:t>
            </a:fld>
            <a:endParaRPr lang="en-US" dirty="0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" dirty="0" smtClean="0"/>
              <a:t>Iniciación a Moodle 2.9</a:t>
            </a:r>
            <a:endParaRPr lang="es-ES" dirty="0"/>
          </a:p>
        </p:txBody>
      </p:sp>
      <p:sp>
        <p:nvSpPr>
          <p:cNvPr id="21" name="2 Marcador de contenido"/>
          <p:cNvSpPr>
            <a:spLocks noGrp="1"/>
          </p:cNvSpPr>
          <p:nvPr>
            <p:ph idx="1"/>
          </p:nvPr>
        </p:nvSpPr>
        <p:spPr>
          <a:xfrm>
            <a:off x="467544" y="1036316"/>
            <a:ext cx="3744416" cy="5320034"/>
          </a:xfrm>
        </p:spPr>
        <p:txBody>
          <a:bodyPr>
            <a:noAutofit/>
          </a:bodyPr>
          <a:lstStyle/>
          <a:p>
            <a:pPr marL="361950" lvl="1" indent="-276225">
              <a:lnSpc>
                <a:spcPts val="1700"/>
              </a:lnSpc>
              <a:spcBef>
                <a:spcPts val="0"/>
              </a:spcBef>
              <a:buClr>
                <a:srgbClr val="0F6FC6">
                  <a:lumMod val="40000"/>
                  <a:lumOff val="60000"/>
                </a:srgbClr>
              </a:buClr>
              <a:buNone/>
              <a:tabLst>
                <a:tab pos="361950" algn="l"/>
                <a:tab pos="3495675" algn="r"/>
              </a:tabLst>
            </a:pPr>
            <a:r>
              <a:rPr lang="es-ES" sz="1600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Calibri"/>
              </a:rPr>
              <a:t>Parte I. Preparación de la </a:t>
            </a:r>
            <a:r>
              <a:rPr lang="es-ES" sz="1600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Calibri"/>
              </a:rPr>
              <a:t>asignatura</a:t>
            </a:r>
          </a:p>
          <a:p>
            <a:pPr marL="361950" lvl="1" indent="-276225">
              <a:lnSpc>
                <a:spcPts val="1700"/>
              </a:lnSpc>
              <a:spcBef>
                <a:spcPts val="0"/>
              </a:spcBef>
              <a:buClr>
                <a:srgbClr val="0F6FC6">
                  <a:lumMod val="40000"/>
                  <a:lumOff val="60000"/>
                </a:srgbClr>
              </a:buClr>
              <a:buNone/>
              <a:tabLst>
                <a:tab pos="361950" algn="l"/>
                <a:tab pos="3495675" algn="r"/>
              </a:tabLst>
            </a:pPr>
            <a:r>
              <a:rPr lang="es-ES" sz="1600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Calibri"/>
              </a:rPr>
              <a:t>(</a:t>
            </a:r>
            <a:r>
              <a:rPr lang="es-ES" sz="1600" i="1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Calibri"/>
              </a:rPr>
              <a:t>continuación</a:t>
            </a:r>
            <a:r>
              <a:rPr lang="es-ES" sz="1600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Calibri"/>
              </a:rPr>
              <a:t>)</a:t>
            </a:r>
            <a:endParaRPr lang="es-ES" sz="1600" dirty="0" smtClean="0">
              <a:solidFill>
                <a:schemeClr val="accent2">
                  <a:lumMod val="60000"/>
                  <a:lumOff val="40000"/>
                </a:schemeClr>
              </a:solidFill>
              <a:latin typeface="Calibri"/>
            </a:endParaRPr>
          </a:p>
          <a:p>
            <a:pPr marL="361950" lvl="1" indent="-276225">
              <a:lnSpc>
                <a:spcPts val="1700"/>
              </a:lnSpc>
              <a:spcBef>
                <a:spcPts val="0"/>
              </a:spcBef>
              <a:buClr>
                <a:srgbClr val="0F6FC6">
                  <a:lumMod val="40000"/>
                  <a:lumOff val="60000"/>
                </a:srgbClr>
              </a:buClr>
              <a:buNone/>
              <a:tabLst>
                <a:tab pos="361950" algn="l"/>
                <a:tab pos="3486150" algn="r"/>
              </a:tabLst>
              <a:defRPr/>
            </a:pPr>
            <a:r>
              <a:rPr lang="es-ES" sz="1600" dirty="0" smtClean="0">
                <a:solidFill>
                  <a:prstClr val="white"/>
                </a:solidFill>
                <a:latin typeface="Calibri"/>
              </a:rPr>
              <a:t>Actividades</a:t>
            </a:r>
            <a:r>
              <a:rPr lang="es-ES" sz="1600" dirty="0">
                <a:solidFill>
                  <a:prstClr val="white"/>
                </a:solidFill>
                <a:latin typeface="Calibri"/>
              </a:rPr>
              <a:t>	50</a:t>
            </a:r>
          </a:p>
          <a:p>
            <a:pPr marL="361950" lvl="1" indent="-276225">
              <a:lnSpc>
                <a:spcPts val="1700"/>
              </a:lnSpc>
              <a:spcBef>
                <a:spcPts val="0"/>
              </a:spcBef>
              <a:buClr>
                <a:srgbClr val="0F6FC6">
                  <a:lumMod val="40000"/>
                  <a:lumOff val="60000"/>
                </a:srgbClr>
              </a:buClr>
              <a:buNone/>
              <a:tabLst>
                <a:tab pos="361950" algn="l"/>
                <a:tab pos="3486150" algn="r"/>
              </a:tabLst>
              <a:defRPr/>
            </a:pPr>
            <a:r>
              <a:rPr lang="es-ES" sz="1600" dirty="0">
                <a:solidFill>
                  <a:prstClr val="white"/>
                </a:solidFill>
                <a:latin typeface="Calibri"/>
              </a:rPr>
              <a:t>	Bases de datos	51</a:t>
            </a:r>
          </a:p>
          <a:p>
            <a:pPr marL="361950" lvl="1" indent="-276225">
              <a:lnSpc>
                <a:spcPts val="1700"/>
              </a:lnSpc>
              <a:spcBef>
                <a:spcPts val="0"/>
              </a:spcBef>
              <a:buClr>
                <a:srgbClr val="0F6FC6">
                  <a:lumMod val="40000"/>
                  <a:lumOff val="60000"/>
                </a:srgbClr>
              </a:buClr>
              <a:buNone/>
              <a:tabLst>
                <a:tab pos="361950" algn="l"/>
                <a:tab pos="3486150" algn="r"/>
              </a:tabLst>
              <a:defRPr/>
            </a:pPr>
            <a:r>
              <a:rPr lang="es-ES" sz="1600" dirty="0">
                <a:solidFill>
                  <a:prstClr val="white"/>
                </a:solidFill>
                <a:latin typeface="Calibri"/>
              </a:rPr>
              <a:t>	</a:t>
            </a:r>
            <a:r>
              <a:rPr lang="es-ES" sz="1600" i="1" dirty="0">
                <a:solidFill>
                  <a:prstClr val="white"/>
                </a:solidFill>
                <a:latin typeface="Calibri"/>
              </a:rPr>
              <a:t>Chat</a:t>
            </a:r>
            <a:r>
              <a:rPr lang="es-ES" sz="1600" dirty="0">
                <a:solidFill>
                  <a:prstClr val="white"/>
                </a:solidFill>
                <a:latin typeface="Calibri"/>
              </a:rPr>
              <a:t>	55</a:t>
            </a:r>
          </a:p>
          <a:p>
            <a:pPr marL="361950" lvl="1" indent="-276225">
              <a:lnSpc>
                <a:spcPts val="1700"/>
              </a:lnSpc>
              <a:spcBef>
                <a:spcPts val="0"/>
              </a:spcBef>
              <a:buClr>
                <a:srgbClr val="0F6FC6">
                  <a:lumMod val="40000"/>
                  <a:lumOff val="60000"/>
                </a:srgbClr>
              </a:buClr>
              <a:buNone/>
              <a:tabLst>
                <a:tab pos="361950" algn="l"/>
                <a:tab pos="3486150" algn="r"/>
              </a:tabLst>
              <a:defRPr/>
            </a:pPr>
            <a:r>
              <a:rPr lang="es-ES" sz="1600" dirty="0">
                <a:solidFill>
                  <a:prstClr val="white"/>
                </a:solidFill>
                <a:latin typeface="Calibri"/>
              </a:rPr>
              <a:t>	Consulta	</a:t>
            </a:r>
            <a:r>
              <a:rPr lang="es-ES" sz="1600" dirty="0" smtClean="0">
                <a:solidFill>
                  <a:prstClr val="white"/>
                </a:solidFill>
                <a:latin typeface="Calibri"/>
              </a:rPr>
              <a:t>56</a:t>
            </a:r>
          </a:p>
          <a:p>
            <a:pPr marL="361950" lvl="1" indent="-276225">
              <a:lnSpc>
                <a:spcPts val="1700"/>
              </a:lnSpc>
              <a:spcBef>
                <a:spcPts val="0"/>
              </a:spcBef>
              <a:buClr>
                <a:srgbClr val="0F6FC6">
                  <a:lumMod val="40000"/>
                  <a:lumOff val="60000"/>
                </a:srgbClr>
              </a:buClr>
              <a:buNone/>
              <a:tabLst>
                <a:tab pos="361950" algn="l"/>
                <a:tab pos="3486150" algn="r"/>
              </a:tabLst>
              <a:defRPr/>
            </a:pPr>
            <a:r>
              <a:rPr lang="es-ES" sz="1600" dirty="0">
                <a:solidFill>
                  <a:prstClr val="white"/>
                </a:solidFill>
                <a:latin typeface="Calibri"/>
              </a:rPr>
              <a:t>La vista Estudiante	</a:t>
            </a:r>
            <a:r>
              <a:rPr lang="es-ES" sz="1600" dirty="0" smtClean="0">
                <a:solidFill>
                  <a:prstClr val="white"/>
                </a:solidFill>
                <a:latin typeface="Calibri"/>
              </a:rPr>
              <a:t>57</a:t>
            </a:r>
          </a:p>
          <a:p>
            <a:pPr marL="361950" lvl="1" indent="-276225">
              <a:lnSpc>
                <a:spcPts val="1700"/>
              </a:lnSpc>
              <a:spcBef>
                <a:spcPts val="0"/>
              </a:spcBef>
              <a:buClr>
                <a:srgbClr val="0F6FC6">
                  <a:lumMod val="40000"/>
                  <a:lumOff val="60000"/>
                </a:srgbClr>
              </a:buClr>
              <a:buNone/>
              <a:tabLst>
                <a:tab pos="361950" algn="l"/>
                <a:tab pos="3486150" algn="r"/>
              </a:tabLst>
              <a:defRPr/>
            </a:pPr>
            <a:r>
              <a:rPr lang="es-ES" sz="1600" dirty="0">
                <a:solidFill>
                  <a:prstClr val="white"/>
                </a:solidFill>
                <a:latin typeface="Calibri"/>
              </a:rPr>
              <a:t>Menú desplegable de usuario	59</a:t>
            </a:r>
          </a:p>
          <a:p>
            <a:pPr marL="361950" lvl="1" indent="-276225">
              <a:lnSpc>
                <a:spcPts val="1700"/>
              </a:lnSpc>
              <a:spcBef>
                <a:spcPts val="0"/>
              </a:spcBef>
              <a:buClr>
                <a:srgbClr val="0F6FC6">
                  <a:lumMod val="40000"/>
                  <a:lumOff val="60000"/>
                </a:srgbClr>
              </a:buClr>
              <a:buNone/>
              <a:tabLst>
                <a:tab pos="361950" algn="l"/>
                <a:tab pos="3486150" algn="r"/>
              </a:tabLst>
              <a:defRPr/>
            </a:pPr>
            <a:r>
              <a:rPr lang="es-ES" sz="1600" dirty="0">
                <a:solidFill>
                  <a:prstClr val="white"/>
                </a:solidFill>
                <a:latin typeface="Calibri"/>
              </a:rPr>
              <a:t>Preferencias	60</a:t>
            </a:r>
          </a:p>
          <a:p>
            <a:pPr marL="361950" lvl="1" indent="-276225">
              <a:lnSpc>
                <a:spcPts val="1700"/>
              </a:lnSpc>
              <a:spcBef>
                <a:spcPts val="0"/>
              </a:spcBef>
              <a:buClr>
                <a:srgbClr val="0F6FC6">
                  <a:lumMod val="40000"/>
                  <a:lumOff val="60000"/>
                </a:srgbClr>
              </a:buClr>
              <a:buNone/>
              <a:tabLst>
                <a:tab pos="361950" algn="l"/>
                <a:tab pos="3486150" algn="r"/>
              </a:tabLst>
              <a:defRPr/>
            </a:pPr>
            <a:r>
              <a:rPr lang="es-ES" sz="1600" dirty="0">
                <a:solidFill>
                  <a:prstClr val="white"/>
                </a:solidFill>
                <a:latin typeface="Calibri"/>
              </a:rPr>
              <a:t>Editor </a:t>
            </a:r>
            <a:r>
              <a:rPr lang="es-ES" sz="1600" dirty="0" err="1">
                <a:solidFill>
                  <a:prstClr val="white"/>
                </a:solidFill>
                <a:latin typeface="Calibri"/>
              </a:rPr>
              <a:t>TinyMCE</a:t>
            </a:r>
            <a:r>
              <a:rPr lang="es-ES" sz="1600" dirty="0">
                <a:solidFill>
                  <a:prstClr val="white"/>
                </a:solidFill>
                <a:latin typeface="Calibri"/>
              </a:rPr>
              <a:t> HTML	61</a:t>
            </a:r>
          </a:p>
          <a:p>
            <a:pPr marL="361950" lvl="1" indent="-276225">
              <a:lnSpc>
                <a:spcPts val="1700"/>
              </a:lnSpc>
              <a:spcBef>
                <a:spcPts val="0"/>
              </a:spcBef>
              <a:buClr>
                <a:srgbClr val="0F6FC6">
                  <a:lumMod val="40000"/>
                  <a:lumOff val="60000"/>
                </a:srgbClr>
              </a:buClr>
              <a:buNone/>
              <a:tabLst>
                <a:tab pos="361950" algn="l"/>
                <a:tab pos="3486150" algn="r"/>
              </a:tabLst>
              <a:defRPr/>
            </a:pPr>
            <a:r>
              <a:rPr lang="es-ES" sz="1600" dirty="0">
                <a:solidFill>
                  <a:prstClr val="white"/>
                </a:solidFill>
                <a:latin typeface="Calibri"/>
              </a:rPr>
              <a:t>Actividades</a:t>
            </a:r>
          </a:p>
          <a:p>
            <a:pPr marL="361950" lvl="1" indent="-276225">
              <a:lnSpc>
                <a:spcPts val="1700"/>
              </a:lnSpc>
              <a:spcBef>
                <a:spcPts val="0"/>
              </a:spcBef>
              <a:buClr>
                <a:srgbClr val="0F6FC6">
                  <a:lumMod val="40000"/>
                  <a:lumOff val="60000"/>
                </a:srgbClr>
              </a:buClr>
              <a:buNone/>
              <a:tabLst>
                <a:tab pos="361950" algn="l"/>
                <a:tab pos="3486150" algn="r"/>
              </a:tabLst>
              <a:defRPr/>
            </a:pPr>
            <a:r>
              <a:rPr lang="es-ES" sz="1600" dirty="0">
                <a:solidFill>
                  <a:prstClr val="white"/>
                </a:solidFill>
                <a:latin typeface="Calibri"/>
              </a:rPr>
              <a:t>	Cuestionarios	62</a:t>
            </a:r>
          </a:p>
          <a:p>
            <a:pPr marL="361950" lvl="1" indent="-276225">
              <a:lnSpc>
                <a:spcPts val="1700"/>
              </a:lnSpc>
              <a:spcBef>
                <a:spcPts val="0"/>
              </a:spcBef>
              <a:buClr>
                <a:srgbClr val="0F6FC6">
                  <a:lumMod val="40000"/>
                  <a:lumOff val="60000"/>
                </a:srgbClr>
              </a:buClr>
              <a:buNone/>
              <a:tabLst>
                <a:tab pos="361950" algn="l"/>
                <a:tab pos="3486150" algn="r"/>
              </a:tabLst>
              <a:defRPr/>
            </a:pPr>
            <a:r>
              <a:rPr lang="es-ES" sz="1600" dirty="0">
                <a:solidFill>
                  <a:prstClr val="white"/>
                </a:solidFill>
                <a:latin typeface="Calibri"/>
              </a:rPr>
              <a:t>	Preguntas	66</a:t>
            </a:r>
          </a:p>
          <a:p>
            <a:pPr marL="361950" lvl="1" indent="-276225">
              <a:lnSpc>
                <a:spcPts val="1700"/>
              </a:lnSpc>
              <a:spcBef>
                <a:spcPts val="0"/>
              </a:spcBef>
              <a:buClr>
                <a:srgbClr val="0F6FC6">
                  <a:lumMod val="40000"/>
                  <a:lumOff val="60000"/>
                </a:srgbClr>
              </a:buClr>
              <a:buNone/>
              <a:tabLst>
                <a:tab pos="361950" algn="l"/>
                <a:tab pos="3486150" algn="r"/>
              </a:tabLst>
              <a:defRPr/>
            </a:pPr>
            <a:r>
              <a:rPr lang="es-ES" sz="1600" dirty="0">
                <a:solidFill>
                  <a:prstClr val="white"/>
                </a:solidFill>
                <a:latin typeface="Calibri"/>
              </a:rPr>
              <a:t>	Encuestas	68</a:t>
            </a:r>
          </a:p>
          <a:p>
            <a:pPr marL="361950" lvl="1" indent="-276225">
              <a:lnSpc>
                <a:spcPts val="1700"/>
              </a:lnSpc>
              <a:spcBef>
                <a:spcPts val="0"/>
              </a:spcBef>
              <a:buClr>
                <a:srgbClr val="0F6FC6">
                  <a:lumMod val="40000"/>
                  <a:lumOff val="60000"/>
                </a:srgbClr>
              </a:buClr>
              <a:buNone/>
              <a:tabLst>
                <a:tab pos="361950" algn="l"/>
                <a:tab pos="3486150" algn="r"/>
              </a:tabLst>
              <a:defRPr/>
            </a:pPr>
            <a:r>
              <a:rPr lang="es-ES" sz="1600" dirty="0">
                <a:solidFill>
                  <a:prstClr val="white"/>
                </a:solidFill>
                <a:latin typeface="Calibri"/>
              </a:rPr>
              <a:t>	Foros	72</a:t>
            </a:r>
          </a:p>
          <a:p>
            <a:pPr marL="361950" lvl="1" indent="-276225">
              <a:lnSpc>
                <a:spcPts val="1700"/>
              </a:lnSpc>
              <a:spcBef>
                <a:spcPts val="0"/>
              </a:spcBef>
              <a:buClr>
                <a:srgbClr val="0F6FC6">
                  <a:lumMod val="40000"/>
                  <a:lumOff val="60000"/>
                </a:srgbClr>
              </a:buClr>
              <a:buNone/>
              <a:tabLst>
                <a:tab pos="361950" algn="l"/>
                <a:tab pos="3486150" algn="r"/>
              </a:tabLst>
              <a:defRPr/>
            </a:pPr>
            <a:r>
              <a:rPr lang="es-ES" sz="1600" dirty="0">
                <a:solidFill>
                  <a:prstClr val="white"/>
                </a:solidFill>
                <a:latin typeface="Calibri"/>
              </a:rPr>
              <a:t>	Glosario	75</a:t>
            </a:r>
          </a:p>
          <a:p>
            <a:pPr marL="361950" lvl="1" indent="-276225">
              <a:lnSpc>
                <a:spcPts val="1700"/>
              </a:lnSpc>
              <a:spcBef>
                <a:spcPts val="0"/>
              </a:spcBef>
              <a:buClr>
                <a:srgbClr val="0F6FC6">
                  <a:lumMod val="40000"/>
                  <a:lumOff val="60000"/>
                </a:srgbClr>
              </a:buClr>
              <a:buNone/>
              <a:tabLst>
                <a:tab pos="361950" algn="l"/>
                <a:tab pos="3486150" algn="r"/>
              </a:tabLst>
              <a:defRPr/>
            </a:pPr>
            <a:r>
              <a:rPr lang="es-ES" sz="1600" dirty="0">
                <a:solidFill>
                  <a:prstClr val="white"/>
                </a:solidFill>
                <a:latin typeface="Calibri"/>
              </a:rPr>
              <a:t>	Tareas	77</a:t>
            </a:r>
          </a:p>
          <a:p>
            <a:pPr marL="361950" lvl="1" indent="-276225">
              <a:lnSpc>
                <a:spcPts val="1700"/>
              </a:lnSpc>
              <a:spcBef>
                <a:spcPts val="0"/>
              </a:spcBef>
              <a:buClr>
                <a:srgbClr val="0F6FC6">
                  <a:lumMod val="40000"/>
                  <a:lumOff val="60000"/>
                </a:srgbClr>
              </a:buClr>
              <a:buNone/>
              <a:tabLst>
                <a:tab pos="361950" algn="l"/>
                <a:tab pos="3486150" algn="r"/>
              </a:tabLst>
              <a:defRPr/>
            </a:pPr>
            <a:r>
              <a:rPr lang="es-ES" sz="1600" dirty="0">
                <a:solidFill>
                  <a:prstClr val="white"/>
                </a:solidFill>
                <a:latin typeface="Calibri"/>
              </a:rPr>
              <a:t>	Wiki	</a:t>
            </a:r>
            <a:r>
              <a:rPr lang="es-ES" sz="1600" dirty="0" smtClean="0">
                <a:solidFill>
                  <a:prstClr val="white"/>
                </a:solidFill>
                <a:latin typeface="Calibri"/>
              </a:rPr>
              <a:t>80</a:t>
            </a:r>
            <a:endParaRPr lang="es-ES" sz="1600" dirty="0">
              <a:solidFill>
                <a:prstClr val="white"/>
              </a:solidFill>
              <a:latin typeface="Calibri"/>
            </a:endParaRPr>
          </a:p>
          <a:p>
            <a:pPr marL="361950" lvl="1" indent="-276225">
              <a:lnSpc>
                <a:spcPts val="1700"/>
              </a:lnSpc>
              <a:spcBef>
                <a:spcPts val="0"/>
              </a:spcBef>
              <a:buClr>
                <a:srgbClr val="0F6FC6">
                  <a:lumMod val="40000"/>
                  <a:lumOff val="60000"/>
                </a:srgbClr>
              </a:buClr>
              <a:buNone/>
              <a:tabLst>
                <a:tab pos="361950" algn="l"/>
                <a:tab pos="3486150" algn="r"/>
              </a:tabLst>
              <a:defRPr/>
            </a:pPr>
            <a:endParaRPr lang="es-ES" sz="1600" dirty="0">
              <a:solidFill>
                <a:prstClr val="white"/>
              </a:solidFill>
              <a:latin typeface="Calibri"/>
            </a:endParaRPr>
          </a:p>
        </p:txBody>
      </p:sp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Preguntas</a:t>
            </a:r>
            <a:endParaRPr lang="es-ES" dirty="0">
              <a:latin typeface="Consolas" pitchFamily="49" charset="0"/>
            </a:endParaRP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s-ES" dirty="0" smtClean="0"/>
              <a:t>Página</a:t>
            </a:r>
            <a:r>
              <a:rPr lang="en-US" dirty="0" smtClean="0"/>
              <a:t> </a:t>
            </a:r>
            <a:fld id="{042AED99-7FB4-404E-8A97-64753DCE42EC}" type="slidenum">
              <a:rPr lang="en-US" smtClean="0"/>
              <a:pPr/>
              <a:t>19</a:t>
            </a:fld>
            <a:endParaRPr lang="en-US" dirty="0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" dirty="0" smtClean="0"/>
              <a:t>Iniciación a Moodle 2.9</a:t>
            </a:r>
            <a:endParaRPr lang="es-ES" dirty="0"/>
          </a:p>
        </p:txBody>
      </p:sp>
      <p:pic>
        <p:nvPicPr>
          <p:cNvPr id="8" name="Marcador de contenido 7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1052736"/>
            <a:ext cx="4515766" cy="4768949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9" name="Imagen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928" y="1286250"/>
            <a:ext cx="4026780" cy="5113975"/>
          </a:xfrm>
          <a:prstGeom prst="rect">
            <a:avLst/>
          </a:prstGeom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cxnSp>
        <p:nvCxnSpPr>
          <p:cNvPr id="13" name="Conector recto de flecha 12"/>
          <p:cNvCxnSpPr/>
          <p:nvPr/>
        </p:nvCxnSpPr>
        <p:spPr>
          <a:xfrm>
            <a:off x="2051720" y="3645024"/>
            <a:ext cx="1800200" cy="0"/>
          </a:xfrm>
          <a:prstGeom prst="straightConnector1">
            <a:avLst/>
          </a:prstGeom>
          <a:ln w="38100">
            <a:solidFill>
              <a:srgbClr val="FFC000"/>
            </a:solidFill>
            <a:tailEnd type="triangle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48236611"/>
      </p:ext>
    </p:extLst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Preguntas de opción múltiple</a:t>
            </a:r>
            <a:endParaRPr lang="es-ES" dirty="0">
              <a:latin typeface="Consolas" pitchFamily="49" charset="0"/>
            </a:endParaRP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s-ES" dirty="0" smtClean="0"/>
              <a:t>Página</a:t>
            </a:r>
            <a:r>
              <a:rPr lang="en-US" dirty="0" smtClean="0"/>
              <a:t> </a:t>
            </a:r>
            <a:fld id="{042AED99-7FB4-404E-8A97-64753DCE42EC}" type="slidenum">
              <a:rPr lang="en-US" smtClean="0"/>
              <a:pPr/>
              <a:t>20</a:t>
            </a:fld>
            <a:endParaRPr lang="en-US" dirty="0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" dirty="0" smtClean="0"/>
              <a:t>Iniciación a Moodle 2.9</a:t>
            </a:r>
            <a:endParaRPr lang="es-ES" dirty="0"/>
          </a:p>
        </p:txBody>
      </p:sp>
      <p:pic>
        <p:nvPicPr>
          <p:cNvPr id="10" name="Marcador de contenido 9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1052736"/>
            <a:ext cx="4744669" cy="4552925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1" name="Imagen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3808" y="1340768"/>
            <a:ext cx="4422520" cy="2833303"/>
          </a:xfrm>
          <a:prstGeom prst="rect">
            <a:avLst/>
          </a:prstGeom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2" name="Imagen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2524677"/>
            <a:ext cx="4079501" cy="2740534"/>
          </a:xfrm>
          <a:prstGeom prst="rect">
            <a:avLst/>
          </a:prstGeom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14" name="CuadroTexto 13"/>
          <p:cNvSpPr txBox="1"/>
          <p:nvPr/>
        </p:nvSpPr>
        <p:spPr>
          <a:xfrm>
            <a:off x="2028066" y="5893693"/>
            <a:ext cx="5087868" cy="369332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pPr>
              <a:spcAft>
                <a:spcPts val="600"/>
              </a:spcAft>
            </a:pPr>
            <a:r>
              <a:rPr lang="es-E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Más sobre preguntas y cuestionarios en otro curso…</a:t>
            </a:r>
          </a:p>
        </p:txBody>
      </p:sp>
    </p:spTree>
    <p:extLst>
      <p:ext uri="{BB962C8B-B14F-4D97-AF65-F5344CB8AC3E}">
        <p14:creationId xmlns:p14="http://schemas.microsoft.com/office/powerpoint/2010/main" val="1858817929"/>
      </p:ext>
    </p:extLst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Encuestas</a:t>
            </a:r>
            <a:endParaRPr lang="es-ES" dirty="0">
              <a:latin typeface="Consolas" pitchFamily="49" charset="0"/>
            </a:endParaRP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s-ES" dirty="0" smtClean="0"/>
              <a:t>Página</a:t>
            </a:r>
            <a:r>
              <a:rPr lang="en-US" dirty="0" smtClean="0"/>
              <a:t> </a:t>
            </a:r>
            <a:fld id="{042AED99-7FB4-404E-8A97-64753DCE42EC}" type="slidenum">
              <a:rPr lang="en-US" smtClean="0"/>
              <a:pPr/>
              <a:t>21</a:t>
            </a:fld>
            <a:endParaRPr lang="en-US" dirty="0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" dirty="0" smtClean="0"/>
              <a:t>Iniciación a Moodle 2.9</a:t>
            </a:r>
            <a:endParaRPr lang="es-ES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ES" dirty="0" smtClean="0"/>
              <a:t>Cuestionarios que pueden ser anónimos</a:t>
            </a:r>
            <a:endParaRPr lang="es-ES" dirty="0"/>
          </a:p>
        </p:txBody>
      </p:sp>
      <p:pic>
        <p:nvPicPr>
          <p:cNvPr id="6" name="Imagen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1654718"/>
            <a:ext cx="3290434" cy="4527006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7" name="Imagen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3968" y="2276872"/>
            <a:ext cx="4307105" cy="194078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52769504"/>
      </p:ext>
    </p:extLst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Encuestas</a:t>
            </a:r>
            <a:endParaRPr lang="es-ES" dirty="0">
              <a:latin typeface="Consolas" pitchFamily="49" charset="0"/>
            </a:endParaRP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s-ES" dirty="0" smtClean="0"/>
              <a:t>Página</a:t>
            </a:r>
            <a:r>
              <a:rPr lang="en-US" dirty="0" smtClean="0"/>
              <a:t> </a:t>
            </a:r>
            <a:fld id="{042AED99-7FB4-404E-8A97-64753DCE42EC}" type="slidenum">
              <a:rPr lang="en-US" smtClean="0"/>
              <a:pPr/>
              <a:t>22</a:t>
            </a:fld>
            <a:endParaRPr lang="en-US" dirty="0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" dirty="0" smtClean="0"/>
              <a:t>Iniciación a Moodle 2.9</a:t>
            </a:r>
            <a:endParaRPr lang="es-ES" dirty="0"/>
          </a:p>
        </p:txBody>
      </p:sp>
      <p:pic>
        <p:nvPicPr>
          <p:cNvPr id="8" name="Imagen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1556" y="1071546"/>
            <a:ext cx="6240887" cy="5112568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cxnSp>
        <p:nvCxnSpPr>
          <p:cNvPr id="10" name="Conector recto de flecha 9"/>
          <p:cNvCxnSpPr/>
          <p:nvPr/>
        </p:nvCxnSpPr>
        <p:spPr>
          <a:xfrm>
            <a:off x="827584" y="3334824"/>
            <a:ext cx="1224136" cy="0"/>
          </a:xfrm>
          <a:prstGeom prst="straightConnector1">
            <a:avLst/>
          </a:prstGeom>
          <a:ln w="38100">
            <a:solidFill>
              <a:srgbClr val="FFC000"/>
            </a:solidFill>
            <a:tailEnd type="triangle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96980441"/>
      </p:ext>
    </p:extLst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Encuestas</a:t>
            </a:r>
            <a:endParaRPr lang="es-ES" dirty="0">
              <a:latin typeface="Consolas" pitchFamily="49" charset="0"/>
            </a:endParaRP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s-ES" dirty="0" smtClean="0"/>
              <a:t>Página</a:t>
            </a:r>
            <a:r>
              <a:rPr lang="en-US" dirty="0" smtClean="0"/>
              <a:t> </a:t>
            </a:r>
            <a:fld id="{042AED99-7FB4-404E-8A97-64753DCE42EC}" type="slidenum">
              <a:rPr lang="en-US" smtClean="0"/>
              <a:pPr/>
              <a:t>23</a:t>
            </a:fld>
            <a:endParaRPr lang="en-US" dirty="0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" dirty="0" smtClean="0"/>
              <a:t>Iniciación a Moodle 2.9</a:t>
            </a:r>
            <a:endParaRPr lang="es-ES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ES" dirty="0" smtClean="0"/>
              <a:t> </a:t>
            </a:r>
            <a:endParaRPr lang="es-ES" dirty="0"/>
          </a:p>
        </p:txBody>
      </p:sp>
      <p:pic>
        <p:nvPicPr>
          <p:cNvPr id="8" name="Imagen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071546"/>
            <a:ext cx="3888432" cy="2659230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9" name="Imagen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4414" y="3220495"/>
            <a:ext cx="2784599" cy="3048542"/>
          </a:xfrm>
          <a:prstGeom prst="rect">
            <a:avLst/>
          </a:prstGeom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0" name="Imagen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1960" y="1268760"/>
            <a:ext cx="3090169" cy="4480367"/>
          </a:xfrm>
          <a:prstGeom prst="rect">
            <a:avLst/>
          </a:prstGeom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1" name="Imagen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8772" y="1881306"/>
            <a:ext cx="1706714" cy="4166711"/>
          </a:xfrm>
          <a:prstGeom prst="rect">
            <a:avLst/>
          </a:prstGeom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166520638"/>
      </p:ext>
    </p:extLst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Encuestas</a:t>
            </a:r>
            <a:endParaRPr lang="es-ES" dirty="0">
              <a:latin typeface="Consolas" pitchFamily="49" charset="0"/>
            </a:endParaRP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s-ES" dirty="0" smtClean="0"/>
              <a:t>Página</a:t>
            </a:r>
            <a:r>
              <a:rPr lang="en-US" dirty="0" smtClean="0"/>
              <a:t> </a:t>
            </a:r>
            <a:fld id="{042AED99-7FB4-404E-8A97-64753DCE42EC}" type="slidenum">
              <a:rPr lang="en-US" smtClean="0"/>
              <a:pPr/>
              <a:t>24</a:t>
            </a:fld>
            <a:endParaRPr lang="en-US" dirty="0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" dirty="0" smtClean="0"/>
              <a:t>Iniciación a Moodle 2.9</a:t>
            </a:r>
            <a:endParaRPr lang="es-ES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ES" dirty="0" smtClean="0"/>
              <a:t> </a:t>
            </a:r>
            <a:endParaRPr lang="es-ES" dirty="0"/>
          </a:p>
        </p:txBody>
      </p:sp>
      <p:pic>
        <p:nvPicPr>
          <p:cNvPr id="6" name="Imagen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5756" y="1071546"/>
            <a:ext cx="4392488" cy="5325508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12" name="6 Rectángulo"/>
          <p:cNvSpPr/>
          <p:nvPr/>
        </p:nvSpPr>
        <p:spPr>
          <a:xfrm>
            <a:off x="6948264" y="304291"/>
            <a:ext cx="1692188" cy="369332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r"/>
            <a:r>
              <a:rPr lang="es-ES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Vista Estudiante</a:t>
            </a:r>
            <a:endParaRPr lang="es-ES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398058324"/>
      </p:ext>
    </p:extLst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Foros</a:t>
            </a:r>
            <a:endParaRPr lang="es-ES" dirty="0">
              <a:latin typeface="Consolas" pitchFamily="49" charset="0"/>
            </a:endParaRP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s-ES" dirty="0" smtClean="0"/>
              <a:t>Página</a:t>
            </a:r>
            <a:r>
              <a:rPr lang="en-US" dirty="0" smtClean="0"/>
              <a:t> </a:t>
            </a:r>
            <a:fld id="{042AED99-7FB4-404E-8A97-64753DCE42EC}" type="slidenum">
              <a:rPr lang="en-US" smtClean="0"/>
              <a:pPr/>
              <a:t>25</a:t>
            </a:fld>
            <a:endParaRPr lang="en-US" dirty="0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" dirty="0" smtClean="0"/>
              <a:t>Iniciación a Moodle 2.9</a:t>
            </a:r>
            <a:endParaRPr lang="es-ES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ES" dirty="0" smtClean="0"/>
              <a:t> </a:t>
            </a:r>
            <a:endParaRPr lang="es-ES" dirty="0"/>
          </a:p>
        </p:txBody>
      </p:sp>
      <p:pic>
        <p:nvPicPr>
          <p:cNvPr id="7" name="Imagen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1071546"/>
            <a:ext cx="3788494" cy="5148466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8" name="Imagen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1760" y="4005064"/>
            <a:ext cx="2664296" cy="702336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9" name="Imagen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06712" y="1556792"/>
            <a:ext cx="2645486" cy="4021290"/>
          </a:xfrm>
          <a:prstGeom prst="rect">
            <a:avLst/>
          </a:prstGeom>
          <a:ln>
            <a:solidFill>
              <a:srgbClr val="002060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273135366"/>
      </p:ext>
    </p:extLst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Foros</a:t>
            </a:r>
            <a:endParaRPr lang="es-ES" dirty="0">
              <a:latin typeface="Consolas" pitchFamily="49" charset="0"/>
            </a:endParaRP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s-ES" dirty="0" smtClean="0"/>
              <a:t>Página</a:t>
            </a:r>
            <a:r>
              <a:rPr lang="en-US" dirty="0" smtClean="0"/>
              <a:t> </a:t>
            </a:r>
            <a:fld id="{042AED99-7FB4-404E-8A97-64753DCE42EC}" type="slidenum">
              <a:rPr lang="en-US" smtClean="0"/>
              <a:pPr/>
              <a:t>26</a:t>
            </a:fld>
            <a:endParaRPr lang="en-US" dirty="0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" dirty="0" smtClean="0"/>
              <a:t>Iniciación a Moodle 2.9</a:t>
            </a:r>
            <a:endParaRPr lang="es-ES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ES" dirty="0" smtClean="0"/>
              <a:t> </a:t>
            </a:r>
            <a:endParaRPr lang="es-ES" dirty="0"/>
          </a:p>
        </p:txBody>
      </p:sp>
      <p:pic>
        <p:nvPicPr>
          <p:cNvPr id="10" name="Imagen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980728"/>
            <a:ext cx="4223191" cy="4199685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6" name="Imagen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5856" y="2439270"/>
            <a:ext cx="4769632" cy="3829767"/>
          </a:xfrm>
          <a:prstGeom prst="rect">
            <a:avLst/>
          </a:prstGeom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452089465"/>
      </p:ext>
    </p:extLst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Foros</a:t>
            </a:r>
            <a:endParaRPr lang="es-ES" dirty="0">
              <a:latin typeface="Consolas" pitchFamily="49" charset="0"/>
            </a:endParaRP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s-ES" dirty="0" smtClean="0"/>
              <a:t>Página</a:t>
            </a:r>
            <a:r>
              <a:rPr lang="en-US" dirty="0" smtClean="0"/>
              <a:t> </a:t>
            </a:r>
            <a:fld id="{042AED99-7FB4-404E-8A97-64753DCE42EC}" type="slidenum">
              <a:rPr lang="en-US" smtClean="0"/>
              <a:pPr/>
              <a:t>27</a:t>
            </a:fld>
            <a:endParaRPr lang="en-US" dirty="0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" dirty="0" smtClean="0"/>
              <a:t>Iniciación a Moodle 2.9</a:t>
            </a:r>
            <a:endParaRPr lang="es-ES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ES" dirty="0" smtClean="0"/>
              <a:t> </a:t>
            </a:r>
            <a:endParaRPr lang="es-ES" dirty="0"/>
          </a:p>
        </p:txBody>
      </p:sp>
      <p:pic>
        <p:nvPicPr>
          <p:cNvPr id="15" name="Imagen 1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3" y="1067682"/>
            <a:ext cx="5040560" cy="2260065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6" name="Imagen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20160" y="1264571"/>
            <a:ext cx="3271041" cy="4254943"/>
          </a:xfrm>
          <a:prstGeom prst="rect">
            <a:avLst/>
          </a:prstGeom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17" name="Arco 16"/>
          <p:cNvSpPr/>
          <p:nvPr/>
        </p:nvSpPr>
        <p:spPr>
          <a:xfrm flipH="1" flipV="1">
            <a:off x="4434620" y="2636912"/>
            <a:ext cx="1865571" cy="1260140"/>
          </a:xfrm>
          <a:prstGeom prst="arc">
            <a:avLst>
              <a:gd name="adj1" fmla="val 16262238"/>
              <a:gd name="adj2" fmla="val 0"/>
            </a:avLst>
          </a:prstGeom>
          <a:ln w="38100">
            <a:solidFill>
              <a:srgbClr val="FFC000"/>
            </a:solidFill>
            <a:headEnd type="stealth" w="lg" len="lg"/>
            <a:tailEnd type="none" w="lg" len="lg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297653059"/>
      </p:ext>
    </p:extLst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Glosario</a:t>
            </a:r>
            <a:endParaRPr lang="es-ES" dirty="0">
              <a:latin typeface="Consolas" pitchFamily="49" charset="0"/>
            </a:endParaRP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s-ES" dirty="0" smtClean="0"/>
              <a:t>Página</a:t>
            </a:r>
            <a:r>
              <a:rPr lang="en-US" dirty="0" smtClean="0"/>
              <a:t> </a:t>
            </a:r>
            <a:fld id="{042AED99-7FB4-404E-8A97-64753DCE42EC}" type="slidenum">
              <a:rPr lang="en-US" smtClean="0"/>
              <a:pPr/>
              <a:t>28</a:t>
            </a:fld>
            <a:endParaRPr lang="en-US" dirty="0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" dirty="0" smtClean="0"/>
              <a:t>Iniciación a Moodle 2.9</a:t>
            </a:r>
            <a:endParaRPr lang="es-ES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ES" dirty="0" smtClean="0"/>
              <a:t> </a:t>
            </a:r>
            <a:endParaRPr lang="es-ES" dirty="0"/>
          </a:p>
        </p:txBody>
      </p:sp>
      <p:pic>
        <p:nvPicPr>
          <p:cNvPr id="6" name="Imagen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071546"/>
            <a:ext cx="3798555" cy="3614928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8" name="Imagen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9792" y="1595433"/>
            <a:ext cx="2848549" cy="3838666"/>
          </a:xfrm>
          <a:prstGeom prst="rect">
            <a:avLst/>
          </a:prstGeom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9" name="Imagen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8064" y="1071546"/>
            <a:ext cx="3007955" cy="5015783"/>
          </a:xfrm>
          <a:prstGeom prst="rect">
            <a:avLst/>
          </a:prstGeom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016206903"/>
      </p:ext>
    </p:extLst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Moodle 2.9</a:t>
            </a:r>
            <a:endParaRPr lang="es-ES" dirty="0">
              <a:latin typeface="Consolas" pitchFamily="49" charset="0"/>
            </a:endParaRP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s-ES" dirty="0" smtClean="0"/>
              <a:t>Página</a:t>
            </a:r>
            <a:r>
              <a:rPr lang="en-US" dirty="0" smtClean="0"/>
              <a:t> </a:t>
            </a:r>
            <a:fld id="{042AED99-7FB4-404E-8A97-64753DCE42EC}" type="slidenum">
              <a:rPr lang="en-US" smtClean="0"/>
              <a:pPr/>
              <a:t>2</a:t>
            </a:fld>
            <a:endParaRPr lang="en-US" dirty="0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" dirty="0" smtClean="0"/>
              <a:t>Iniciación a Moodle 2.9</a:t>
            </a:r>
            <a:endParaRPr lang="es-ES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es-ES" sz="3200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  Preparación de la asignatura…</a:t>
            </a:r>
            <a:endParaRPr lang="es-ES" sz="3200" dirty="0">
              <a:solidFill>
                <a:schemeClr val="accent2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9637658"/>
      </p:ext>
    </p:extLst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Glosario</a:t>
            </a:r>
            <a:endParaRPr lang="es-ES" dirty="0">
              <a:latin typeface="Consolas" pitchFamily="49" charset="0"/>
            </a:endParaRP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s-ES" dirty="0" smtClean="0"/>
              <a:t>Página</a:t>
            </a:r>
            <a:r>
              <a:rPr lang="en-US" dirty="0" smtClean="0"/>
              <a:t> </a:t>
            </a:r>
            <a:fld id="{042AED99-7FB4-404E-8A97-64753DCE42EC}" type="slidenum">
              <a:rPr lang="en-US" smtClean="0"/>
              <a:pPr/>
              <a:t>29</a:t>
            </a:fld>
            <a:endParaRPr lang="en-US" dirty="0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" dirty="0" smtClean="0"/>
              <a:t>Iniciación a Moodle 2.9</a:t>
            </a:r>
            <a:endParaRPr lang="es-ES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ES" dirty="0" smtClean="0"/>
              <a:t> </a:t>
            </a:r>
            <a:endParaRPr lang="es-ES" dirty="0"/>
          </a:p>
        </p:txBody>
      </p:sp>
      <p:pic>
        <p:nvPicPr>
          <p:cNvPr id="16" name="Imagen 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071546"/>
            <a:ext cx="1828813" cy="41434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7" name="Imagen 1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637602"/>
            <a:ext cx="4950288" cy="306463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8" name="Imagen 1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7904" y="2855795"/>
            <a:ext cx="4364825" cy="287746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cxnSp>
        <p:nvCxnSpPr>
          <p:cNvPr id="20" name="Conector recto de flecha 19"/>
          <p:cNvCxnSpPr/>
          <p:nvPr/>
        </p:nvCxnSpPr>
        <p:spPr>
          <a:xfrm>
            <a:off x="1547664" y="2996952"/>
            <a:ext cx="2088232" cy="0"/>
          </a:xfrm>
          <a:prstGeom prst="straightConnector1">
            <a:avLst/>
          </a:prstGeom>
          <a:ln w="38100">
            <a:solidFill>
              <a:srgbClr val="FFC000"/>
            </a:solidFill>
            <a:tailEnd type="triangle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7610244"/>
      </p:ext>
    </p:extLst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Tareas</a:t>
            </a:r>
            <a:endParaRPr lang="es-ES" dirty="0">
              <a:latin typeface="Consolas" pitchFamily="49" charset="0"/>
            </a:endParaRP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s-ES" dirty="0" smtClean="0"/>
              <a:t>Página</a:t>
            </a:r>
            <a:r>
              <a:rPr lang="en-US" dirty="0" smtClean="0"/>
              <a:t> </a:t>
            </a:r>
            <a:fld id="{042AED99-7FB4-404E-8A97-64753DCE42EC}" type="slidenum">
              <a:rPr lang="en-US" smtClean="0"/>
              <a:pPr/>
              <a:t>30</a:t>
            </a:fld>
            <a:endParaRPr lang="en-US" dirty="0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" dirty="0" smtClean="0"/>
              <a:t>Iniciación a Moodle 2.9</a:t>
            </a:r>
            <a:endParaRPr lang="es-ES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ES" dirty="0" smtClean="0"/>
              <a:t> </a:t>
            </a:r>
            <a:r>
              <a:rPr lang="es-ES" dirty="0"/>
              <a:t>Envío de trabajos</a:t>
            </a:r>
          </a:p>
        </p:txBody>
      </p:sp>
      <p:pic>
        <p:nvPicPr>
          <p:cNvPr id="13" name="Imagen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1628800"/>
            <a:ext cx="4293690" cy="4621453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4" name="Imagen 1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6096" y="1628800"/>
            <a:ext cx="2534519" cy="468810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69885021"/>
      </p:ext>
    </p:extLst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Tareas</a:t>
            </a:r>
            <a:endParaRPr lang="es-ES" dirty="0">
              <a:latin typeface="Consolas" pitchFamily="49" charset="0"/>
            </a:endParaRP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s-ES" dirty="0" smtClean="0"/>
              <a:t>Página</a:t>
            </a:r>
            <a:r>
              <a:rPr lang="en-US" dirty="0" smtClean="0"/>
              <a:t> </a:t>
            </a:r>
            <a:fld id="{042AED99-7FB4-404E-8A97-64753DCE42EC}" type="slidenum">
              <a:rPr lang="en-US" smtClean="0"/>
              <a:pPr/>
              <a:t>31</a:t>
            </a:fld>
            <a:endParaRPr lang="en-US" dirty="0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" dirty="0" smtClean="0"/>
              <a:t>Iniciación a Moodle 2.9</a:t>
            </a:r>
            <a:endParaRPr lang="es-ES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ES" dirty="0" smtClean="0"/>
              <a:t>  </a:t>
            </a:r>
            <a:endParaRPr lang="es-ES" dirty="0"/>
          </a:p>
        </p:txBody>
      </p:sp>
      <p:pic>
        <p:nvPicPr>
          <p:cNvPr id="15" name="Imagen 1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1071546"/>
            <a:ext cx="3096344" cy="500806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9" name="Imagen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7944" y="1081351"/>
            <a:ext cx="2952328" cy="5150490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350318179"/>
      </p:ext>
    </p:extLst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Tareas</a:t>
            </a:r>
            <a:endParaRPr lang="es-ES" dirty="0">
              <a:latin typeface="Consolas" pitchFamily="49" charset="0"/>
            </a:endParaRP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s-ES" dirty="0" smtClean="0"/>
              <a:t>Página</a:t>
            </a:r>
            <a:r>
              <a:rPr lang="en-US" dirty="0" smtClean="0"/>
              <a:t> </a:t>
            </a:r>
            <a:fld id="{042AED99-7FB4-404E-8A97-64753DCE42EC}" type="slidenum">
              <a:rPr lang="en-US" smtClean="0"/>
              <a:pPr/>
              <a:t>32</a:t>
            </a:fld>
            <a:endParaRPr lang="en-US" dirty="0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" dirty="0" smtClean="0"/>
              <a:t>Iniciación a Moodle 2.9</a:t>
            </a:r>
            <a:endParaRPr lang="es-ES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ES" dirty="0" smtClean="0"/>
              <a:t>  </a:t>
            </a:r>
            <a:endParaRPr lang="es-ES" dirty="0"/>
          </a:p>
        </p:txBody>
      </p:sp>
      <p:pic>
        <p:nvPicPr>
          <p:cNvPr id="7" name="Imagen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1052736"/>
            <a:ext cx="2766731" cy="155556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12" name="6 Rectángulo"/>
          <p:cNvSpPr/>
          <p:nvPr/>
        </p:nvSpPr>
        <p:spPr>
          <a:xfrm>
            <a:off x="6948264" y="304291"/>
            <a:ext cx="1692188" cy="369332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r"/>
            <a:r>
              <a:rPr lang="es-ES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Vista Estudiante</a:t>
            </a:r>
            <a:endParaRPr lang="es-ES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pic>
        <p:nvPicPr>
          <p:cNvPr id="8" name="Imagen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2875239"/>
            <a:ext cx="4725882" cy="3240499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cxnSp>
        <p:nvCxnSpPr>
          <p:cNvPr id="10" name="Conector recto de flecha 9"/>
          <p:cNvCxnSpPr/>
          <p:nvPr/>
        </p:nvCxnSpPr>
        <p:spPr>
          <a:xfrm>
            <a:off x="1331640" y="2542736"/>
            <a:ext cx="0" cy="329145"/>
          </a:xfrm>
          <a:prstGeom prst="straightConnector1">
            <a:avLst/>
          </a:prstGeom>
          <a:ln w="38100">
            <a:solidFill>
              <a:srgbClr val="FFC000"/>
            </a:solidFill>
            <a:tailEnd type="triangle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Imagen 1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0760" y="1916832"/>
            <a:ext cx="3853524" cy="3946526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cxnSp>
        <p:nvCxnSpPr>
          <p:cNvPr id="18" name="Conector recto de flecha 17"/>
          <p:cNvCxnSpPr/>
          <p:nvPr/>
        </p:nvCxnSpPr>
        <p:spPr>
          <a:xfrm flipV="1">
            <a:off x="2974501" y="5085184"/>
            <a:ext cx="1381475" cy="778174"/>
          </a:xfrm>
          <a:prstGeom prst="straightConnector1">
            <a:avLst/>
          </a:prstGeom>
          <a:ln w="38100">
            <a:solidFill>
              <a:srgbClr val="FFC000"/>
            </a:solidFill>
            <a:tailEnd type="triangle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63221505"/>
      </p:ext>
    </p:extLst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Wikis</a:t>
            </a:r>
            <a:endParaRPr lang="es-ES" dirty="0">
              <a:latin typeface="Consolas" pitchFamily="49" charset="0"/>
            </a:endParaRP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s-ES" dirty="0" smtClean="0"/>
              <a:t>Página</a:t>
            </a:r>
            <a:r>
              <a:rPr lang="en-US" dirty="0" smtClean="0"/>
              <a:t> </a:t>
            </a:r>
            <a:fld id="{042AED99-7FB4-404E-8A97-64753DCE42EC}" type="slidenum">
              <a:rPr lang="en-US" smtClean="0"/>
              <a:pPr/>
              <a:t>33</a:t>
            </a:fld>
            <a:endParaRPr lang="en-US" dirty="0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" dirty="0" smtClean="0"/>
              <a:t>Iniciación a Moodle 2.9</a:t>
            </a:r>
            <a:endParaRPr lang="es-ES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ES" dirty="0" smtClean="0"/>
              <a:t>  </a:t>
            </a:r>
            <a:endParaRPr lang="es-ES" dirty="0"/>
          </a:p>
        </p:txBody>
      </p:sp>
      <p:pic>
        <p:nvPicPr>
          <p:cNvPr id="6" name="Imagen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987070"/>
            <a:ext cx="4199666" cy="5279130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9" name="CuadroTexto 8"/>
          <p:cNvSpPr txBox="1"/>
          <p:nvPr/>
        </p:nvSpPr>
        <p:spPr>
          <a:xfrm>
            <a:off x="5040683" y="2862228"/>
            <a:ext cx="3664914" cy="369332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pPr>
              <a:spcAft>
                <a:spcPts val="600"/>
              </a:spcAft>
            </a:pPr>
            <a:r>
              <a:rPr lang="es-E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Más sobre wikis en un curso aparte…</a:t>
            </a:r>
          </a:p>
        </p:txBody>
      </p:sp>
      <p:sp>
        <p:nvSpPr>
          <p:cNvPr id="14" name="CuadroTexto 13"/>
          <p:cNvSpPr txBox="1"/>
          <p:nvPr/>
        </p:nvSpPr>
        <p:spPr>
          <a:xfrm>
            <a:off x="5040683" y="4438853"/>
            <a:ext cx="3445046" cy="646331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pPr>
              <a:spcAft>
                <a:spcPts val="600"/>
              </a:spcAft>
            </a:pPr>
            <a:r>
              <a:rPr lang="es-E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Lecciones, talleres y </a:t>
            </a:r>
            <a:r>
              <a:rPr lang="es-E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BigBlueButton</a:t>
            </a:r>
            <a:r>
              <a:rPr lang="es-E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/>
            </a:r>
            <a:br>
              <a:rPr lang="es-E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</a:br>
            <a:r>
              <a:rPr lang="es-E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serán tratados en cursos aparte…</a:t>
            </a:r>
          </a:p>
        </p:txBody>
      </p:sp>
    </p:spTree>
    <p:extLst>
      <p:ext uri="{BB962C8B-B14F-4D97-AF65-F5344CB8AC3E}">
        <p14:creationId xmlns:p14="http://schemas.microsoft.com/office/powerpoint/2010/main" val="2226354640"/>
      </p:ext>
    </p:extLst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90736"/>
            <a:ext cx="8229600" cy="500066"/>
          </a:xfrm>
        </p:spPr>
        <p:txBody>
          <a:bodyPr/>
          <a:lstStyle/>
          <a:p>
            <a:r>
              <a:rPr lang="es-ES" dirty="0" smtClean="0"/>
              <a:t>Acerca de </a:t>
            </a:r>
            <a:r>
              <a:rPr lang="es-ES" i="1" dirty="0" smtClean="0"/>
              <a:t>Creative Commons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052736"/>
            <a:ext cx="8229600" cy="5128988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es-ES" dirty="0" smtClean="0"/>
              <a:t>Licencia CC (</a:t>
            </a:r>
            <a:r>
              <a:rPr lang="es-ES" dirty="0" smtClean="0">
                <a:hlinkClick r:id="rId2"/>
              </a:rPr>
              <a:t>Creative Commons</a:t>
            </a:r>
            <a:r>
              <a:rPr lang="es-ES" dirty="0" smtClean="0"/>
              <a:t>)</a:t>
            </a:r>
            <a:endParaRPr lang="es-ES" i="0" dirty="0" smtClean="0"/>
          </a:p>
          <a:p>
            <a:pPr marL="361950" lvl="1" indent="0">
              <a:spcBef>
                <a:spcPts val="0"/>
              </a:spcBef>
              <a:spcAft>
                <a:spcPts val="600"/>
              </a:spcAft>
              <a:buNone/>
            </a:pPr>
            <a:r>
              <a:rPr lang="es-ES" dirty="0" smtClean="0"/>
              <a:t>Este tipo de licencias ofrecen algunos derechos a terceras personas bajo ciertas condiciones.</a:t>
            </a:r>
          </a:p>
          <a:p>
            <a:pPr marL="361950" lvl="1" indent="0">
              <a:spcBef>
                <a:spcPts val="0"/>
              </a:spcBef>
              <a:spcAft>
                <a:spcPts val="600"/>
              </a:spcAft>
              <a:buNone/>
            </a:pPr>
            <a:r>
              <a:rPr lang="es-ES" dirty="0" smtClean="0"/>
              <a:t>Este documento tiene establecidas las siguientes:</a:t>
            </a:r>
          </a:p>
          <a:p>
            <a:pPr marL="361950" lvl="1" indent="0">
              <a:spcBef>
                <a:spcPts val="0"/>
              </a:spcBef>
              <a:spcAft>
                <a:spcPts val="600"/>
              </a:spcAft>
              <a:buNone/>
            </a:pPr>
            <a:endParaRPr lang="es-ES" dirty="0" smtClean="0"/>
          </a:p>
          <a:p>
            <a:pPr marL="361950" lvl="1" indent="0">
              <a:spcBef>
                <a:spcPts val="0"/>
              </a:spcBef>
              <a:spcAft>
                <a:spcPts val="600"/>
              </a:spcAft>
              <a:buNone/>
            </a:pPr>
            <a:endParaRPr lang="es-ES" dirty="0" smtClean="0"/>
          </a:p>
          <a:p>
            <a:pPr marL="361950" lvl="1" indent="0">
              <a:spcBef>
                <a:spcPts val="0"/>
              </a:spcBef>
              <a:spcAft>
                <a:spcPts val="600"/>
              </a:spcAft>
              <a:buNone/>
            </a:pPr>
            <a:endParaRPr lang="es-ES" dirty="0" smtClean="0"/>
          </a:p>
          <a:p>
            <a:pPr marL="361950" lvl="1" indent="0">
              <a:spcBef>
                <a:spcPts val="0"/>
              </a:spcBef>
              <a:spcAft>
                <a:spcPts val="600"/>
              </a:spcAft>
              <a:buNone/>
            </a:pPr>
            <a:endParaRPr lang="es-ES" dirty="0" smtClean="0"/>
          </a:p>
          <a:p>
            <a:pPr marL="361950" lvl="1" indent="0">
              <a:spcBef>
                <a:spcPts val="0"/>
              </a:spcBef>
              <a:spcAft>
                <a:spcPts val="600"/>
              </a:spcAft>
              <a:buNone/>
            </a:pPr>
            <a:endParaRPr lang="es-ES" dirty="0" smtClean="0"/>
          </a:p>
          <a:p>
            <a:pPr marL="361950" lvl="1" indent="0">
              <a:spcBef>
                <a:spcPts val="0"/>
              </a:spcBef>
              <a:spcAft>
                <a:spcPts val="600"/>
              </a:spcAft>
              <a:buNone/>
            </a:pPr>
            <a:endParaRPr lang="es-ES" dirty="0" smtClean="0"/>
          </a:p>
          <a:p>
            <a:pPr marL="361950" lvl="1" indent="0">
              <a:spcBef>
                <a:spcPts val="0"/>
              </a:spcBef>
              <a:spcAft>
                <a:spcPts val="600"/>
              </a:spcAft>
              <a:buNone/>
            </a:pPr>
            <a:endParaRPr lang="es-ES" dirty="0" smtClean="0"/>
          </a:p>
          <a:p>
            <a:pPr marL="361950" lvl="1" indent="0">
              <a:spcBef>
                <a:spcPts val="0"/>
              </a:spcBef>
              <a:spcAft>
                <a:spcPts val="600"/>
              </a:spcAft>
              <a:buNone/>
            </a:pPr>
            <a:endParaRPr lang="es-ES" dirty="0" smtClean="0"/>
          </a:p>
          <a:p>
            <a:pPr marL="361950" lvl="1" indent="0">
              <a:spcBef>
                <a:spcPts val="0"/>
              </a:spcBef>
              <a:spcAft>
                <a:spcPts val="600"/>
              </a:spcAft>
              <a:buNone/>
            </a:pPr>
            <a:r>
              <a:rPr lang="es-ES" dirty="0" smtClean="0"/>
              <a:t>Pulsa en la imagen de arriba a la derecha para saber más.</a:t>
            </a:r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" dirty="0" smtClean="0"/>
              <a:t>Iniciación a Moodle 2.9</a:t>
            </a:r>
            <a:endParaRPr lang="es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s-ES" dirty="0" smtClean="0"/>
              <a:t>Página</a:t>
            </a:r>
            <a:r>
              <a:rPr lang="en-US" dirty="0" smtClean="0"/>
              <a:t> </a:t>
            </a:r>
            <a:fld id="{042AED99-7FB4-404E-8A97-64753DCE42EC}" type="slidenum">
              <a:rPr lang="en-US" smtClean="0"/>
              <a:pPr/>
              <a:t>34</a:t>
            </a:fld>
            <a:endParaRPr lang="en-US" dirty="0"/>
          </a:p>
        </p:txBody>
      </p:sp>
      <p:sp>
        <p:nvSpPr>
          <p:cNvPr id="45064" name="Rectangle 8"/>
          <p:cNvSpPr>
            <a:spLocks noChangeArrowheads="1"/>
          </p:cNvSpPr>
          <p:nvPr/>
        </p:nvSpPr>
        <p:spPr bwMode="auto">
          <a:xfrm>
            <a:off x="1547664" y="2757115"/>
            <a:ext cx="6543458" cy="26161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200"/>
              </a:spcAft>
              <a:buClrTx/>
              <a:buSzTx/>
              <a:buFontTx/>
              <a:buNone/>
              <a:tabLst/>
            </a:pPr>
            <a:r>
              <a:rPr kumimoji="0" lang="es-ES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</a:rPr>
              <a:t>Reconocimiento (</a:t>
            </a:r>
            <a:r>
              <a:rPr kumimoji="0" lang="en-US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</a:rPr>
              <a:t>Attribution</a:t>
            </a:r>
            <a:r>
              <a:rPr kumimoji="0" lang="es-ES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</a:rPr>
              <a:t>): </a:t>
            </a:r>
            <a:br>
              <a:rPr kumimoji="0" lang="es-ES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</a:rPr>
            </a:br>
            <a:r>
              <a:rPr kumimoji="0" lang="es-ES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</a:rPr>
              <a:t>En cualquier explotación de la obra autorizada por la licencia</a:t>
            </a:r>
            <a:br>
              <a:rPr kumimoji="0" lang="es-ES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</a:rPr>
            </a:br>
            <a:r>
              <a:rPr kumimoji="0" lang="es-ES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</a:rPr>
              <a:t>hará falta reconocer la autoría. </a:t>
            </a: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1200"/>
              </a:spcAft>
              <a:buClrTx/>
              <a:buSzTx/>
              <a:buFontTx/>
              <a:buNone/>
              <a:tabLst/>
            </a:pPr>
            <a:r>
              <a:rPr kumimoji="0" lang="es-ES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</a:rPr>
              <a:t>No comercial (</a:t>
            </a:r>
            <a:r>
              <a:rPr kumimoji="0" lang="en-US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</a:rPr>
              <a:t>Non commercial</a:t>
            </a:r>
            <a:r>
              <a:rPr kumimoji="0" lang="es-ES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</a:rPr>
              <a:t>): </a:t>
            </a:r>
            <a:br>
              <a:rPr kumimoji="0" lang="es-ES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</a:rPr>
            </a:br>
            <a:r>
              <a:rPr kumimoji="0" lang="es-ES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</a:rPr>
              <a:t>La explotación de la obra queda limitada a usos no comerciales.</a:t>
            </a: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</a:pPr>
            <a:r>
              <a:rPr kumimoji="0" lang="es-ES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</a:rPr>
              <a:t>Compartir igual (</a:t>
            </a:r>
            <a:r>
              <a:rPr kumimoji="0" lang="en-US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</a:rPr>
              <a:t>Share alike</a:t>
            </a:r>
            <a:r>
              <a:rPr kumimoji="0" lang="es-ES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</a:rPr>
              <a:t>):</a:t>
            </a:r>
            <a:br>
              <a:rPr kumimoji="0" lang="es-ES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</a:rPr>
            </a:br>
            <a:r>
              <a:rPr kumimoji="0" lang="es-ES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</a:rPr>
              <a:t>La explotación autorizada incluye la creación de obras derivadas </a:t>
            </a:r>
            <a:br>
              <a:rPr kumimoji="0" lang="es-ES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</a:rPr>
            </a:br>
            <a:r>
              <a:rPr kumimoji="0" lang="es-ES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</a:rPr>
              <a:t>siempre que mantengan la misma licencia al ser divulgadas.</a:t>
            </a:r>
          </a:p>
        </p:txBody>
      </p:sp>
      <p:pic>
        <p:nvPicPr>
          <p:cNvPr id="45065" name="Picture 9" descr="attribution"/>
          <p:cNvPicPr>
            <a:picLocks noChangeAspect="1" noChangeArrowheads="1"/>
          </p:cNvPicPr>
          <p:nvPr/>
        </p:nvPicPr>
        <p:blipFill>
          <a:blip r:embed="rId3" cstate="print">
            <a:lum bright="70000" contrast="-70000"/>
          </a:blip>
          <a:srcRect/>
          <a:stretch>
            <a:fillRect/>
          </a:stretch>
        </p:blipFill>
        <p:spPr bwMode="auto">
          <a:xfrm>
            <a:off x="1138089" y="2757115"/>
            <a:ext cx="409575" cy="409575"/>
          </a:xfrm>
          <a:prstGeom prst="rect">
            <a:avLst/>
          </a:prstGeom>
          <a:noFill/>
        </p:spPr>
      </p:pic>
      <p:pic>
        <p:nvPicPr>
          <p:cNvPr id="45066" name="Picture 10" descr="non commercial"/>
          <p:cNvPicPr>
            <a:picLocks noChangeAspect="1" noChangeArrowheads="1"/>
          </p:cNvPicPr>
          <p:nvPr/>
        </p:nvPicPr>
        <p:blipFill>
          <a:blip r:embed="rId4" cstate="print">
            <a:lum bright="70000" contrast="-70000"/>
          </a:blip>
          <a:srcRect/>
          <a:stretch>
            <a:fillRect/>
          </a:stretch>
        </p:blipFill>
        <p:spPr bwMode="auto">
          <a:xfrm>
            <a:off x="1138089" y="3746155"/>
            <a:ext cx="409575" cy="409575"/>
          </a:xfrm>
          <a:prstGeom prst="rect">
            <a:avLst/>
          </a:prstGeom>
          <a:noFill/>
        </p:spPr>
      </p:pic>
      <p:pic>
        <p:nvPicPr>
          <p:cNvPr id="45068" name="Picture 12" descr="share alike"/>
          <p:cNvPicPr>
            <a:picLocks noChangeAspect="1" noChangeArrowheads="1"/>
          </p:cNvPicPr>
          <p:nvPr/>
        </p:nvPicPr>
        <p:blipFill>
          <a:blip r:embed="rId5" cstate="print">
            <a:lum bright="70000" contrast="-70000"/>
          </a:blip>
          <a:srcRect/>
          <a:stretch>
            <a:fillRect/>
          </a:stretch>
        </p:blipFill>
        <p:spPr bwMode="auto">
          <a:xfrm>
            <a:off x="1138089" y="4416700"/>
            <a:ext cx="409575" cy="409575"/>
          </a:xfrm>
          <a:prstGeom prst="rect">
            <a:avLst/>
          </a:prstGeom>
          <a:noFill/>
        </p:spPr>
      </p:pic>
      <p:pic>
        <p:nvPicPr>
          <p:cNvPr id="18" name="17 Imagen" descr="CreativeCommons.png">
            <a:hlinkClick r:id="rId6"/>
          </p:cNvPr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6929454" y="381223"/>
            <a:ext cx="1919288" cy="671513"/>
          </a:xfrm>
          <a:prstGeom prst="rect">
            <a:avLst/>
          </a:prstGeom>
        </p:spPr>
      </p:pic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Actividades</a:t>
            </a:r>
            <a:endParaRPr lang="es-ES" dirty="0">
              <a:latin typeface="Consolas" pitchFamily="49" charset="0"/>
            </a:endParaRP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s-ES" dirty="0" smtClean="0"/>
              <a:t>Página</a:t>
            </a:r>
            <a:r>
              <a:rPr lang="en-US" dirty="0" smtClean="0"/>
              <a:t> </a:t>
            </a:r>
            <a:fld id="{042AED99-7FB4-404E-8A97-64753DCE42EC}" type="slidenum">
              <a:rPr lang="en-US" smtClean="0"/>
              <a:pPr/>
              <a:t>3</a:t>
            </a:fld>
            <a:endParaRPr lang="en-US" dirty="0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" dirty="0" smtClean="0"/>
              <a:t>Iniciación a Moodle 2.9</a:t>
            </a:r>
            <a:endParaRPr lang="es-ES" dirty="0"/>
          </a:p>
        </p:txBody>
      </p:sp>
      <p:sp>
        <p:nvSpPr>
          <p:cNvPr id="12" name="2 Marcador de contenido"/>
          <p:cNvSpPr>
            <a:spLocks noGrp="1"/>
          </p:cNvSpPr>
          <p:nvPr>
            <p:ph idx="1"/>
          </p:nvPr>
        </p:nvSpPr>
        <p:spPr>
          <a:xfrm>
            <a:off x="457200" y="980728"/>
            <a:ext cx="8229600" cy="5214974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  <a:spcAft>
                <a:spcPts val="1200"/>
              </a:spcAft>
            </a:pPr>
            <a:endParaRPr lang="es-ES" sz="2800" dirty="0" smtClean="0">
              <a:solidFill>
                <a:schemeClr val="bg2">
                  <a:lumMod val="20000"/>
                  <a:lumOff val="80000"/>
                </a:schemeClr>
              </a:solidFill>
              <a:latin typeface="Cambria" pitchFamily="18" charset="0"/>
            </a:endParaRPr>
          </a:p>
          <a:p>
            <a:pPr>
              <a:spcBef>
                <a:spcPts val="0"/>
              </a:spcBef>
              <a:spcAft>
                <a:spcPts val="1200"/>
              </a:spcAft>
            </a:pPr>
            <a:endParaRPr lang="es-ES" sz="2200" i="0" dirty="0" smtClean="0">
              <a:latin typeface="Cambria" pitchFamily="18" charset="0"/>
            </a:endParaRPr>
          </a:p>
        </p:txBody>
      </p:sp>
      <p:pic>
        <p:nvPicPr>
          <p:cNvPr id="6" name="Imagen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2908" y="1124744"/>
            <a:ext cx="1945196" cy="5251115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45809334"/>
      </p:ext>
    </p:extLst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Base de datos</a:t>
            </a:r>
            <a:endParaRPr lang="es-ES" dirty="0">
              <a:latin typeface="Consolas" pitchFamily="49" charset="0"/>
            </a:endParaRP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s-ES" dirty="0" smtClean="0"/>
              <a:t>Página</a:t>
            </a:r>
            <a:r>
              <a:rPr lang="en-US" dirty="0" smtClean="0"/>
              <a:t> </a:t>
            </a:r>
            <a:fld id="{042AED99-7FB4-404E-8A97-64753DCE42EC}" type="slidenum">
              <a:rPr lang="en-US" smtClean="0"/>
              <a:pPr/>
              <a:t>4</a:t>
            </a:fld>
            <a:endParaRPr lang="en-US" dirty="0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" dirty="0" smtClean="0"/>
              <a:t>Iniciación a Moodle 2.9</a:t>
            </a:r>
            <a:endParaRPr lang="es-ES" dirty="0"/>
          </a:p>
        </p:txBody>
      </p:sp>
      <p:sp>
        <p:nvSpPr>
          <p:cNvPr id="11" name="2 Marcador de contenido"/>
          <p:cNvSpPr>
            <a:spLocks noGrp="1"/>
          </p:cNvSpPr>
          <p:nvPr>
            <p:ph idx="1"/>
          </p:nvPr>
        </p:nvSpPr>
        <p:spPr>
          <a:xfrm>
            <a:off x="457200" y="980728"/>
            <a:ext cx="8229600" cy="5110178"/>
          </a:xfrm>
        </p:spPr>
        <p:txBody>
          <a:bodyPr>
            <a:normAutofit/>
          </a:bodyPr>
          <a:lstStyle/>
          <a:p>
            <a:pPr marL="0" lvl="1" indent="0">
              <a:spcBef>
                <a:spcPts val="0"/>
              </a:spcBef>
              <a:spcAft>
                <a:spcPts val="600"/>
              </a:spcAft>
              <a:buClr>
                <a:schemeClr val="accent3"/>
              </a:buClr>
              <a:buSzPct val="95000"/>
              <a:buNone/>
            </a:pPr>
            <a:r>
              <a:rPr lang="es-ES" sz="2200" dirty="0" smtClean="0"/>
              <a:t>Base </a:t>
            </a:r>
            <a:r>
              <a:rPr lang="es-ES" sz="2200" dirty="0"/>
              <a:t>de datos </a:t>
            </a:r>
            <a:r>
              <a:rPr lang="es-ES" sz="2200" dirty="0" smtClean="0"/>
              <a:t>con </a:t>
            </a:r>
            <a:r>
              <a:rPr lang="es-ES" sz="2200" dirty="0"/>
              <a:t>determinados campos (descripción, URL, imagen</a:t>
            </a:r>
            <a:r>
              <a:rPr lang="es-ES" sz="2200" dirty="0" smtClean="0"/>
              <a:t>, título</a:t>
            </a:r>
            <a:r>
              <a:rPr lang="es-ES" sz="2200" dirty="0"/>
              <a:t>, etcétera) que puede (debe) ser alimentada por </a:t>
            </a:r>
            <a:r>
              <a:rPr lang="es-ES" sz="2200" dirty="0" smtClean="0"/>
              <a:t>los </a:t>
            </a:r>
            <a:r>
              <a:rPr lang="es-ES" sz="2200" dirty="0"/>
              <a:t>estudiantes (con o sin calificaciones) y el </a:t>
            </a:r>
            <a:r>
              <a:rPr lang="es-ES" sz="2200" dirty="0" smtClean="0"/>
              <a:t>profesor</a:t>
            </a:r>
            <a:endParaRPr lang="es-ES" sz="2200" dirty="0"/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2276872"/>
            <a:ext cx="4591147" cy="242872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6" name="Imagen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6096" y="2280779"/>
            <a:ext cx="2318780" cy="3867241"/>
          </a:xfrm>
          <a:prstGeom prst="rect">
            <a:avLst/>
          </a:prstGeom>
          <a:ln>
            <a:solidFill>
              <a:srgbClr val="002060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Base de datos</a:t>
            </a:r>
            <a:endParaRPr lang="es-ES" dirty="0">
              <a:latin typeface="Consolas" pitchFamily="49" charset="0"/>
            </a:endParaRP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s-ES" dirty="0" smtClean="0"/>
              <a:t>Página</a:t>
            </a:r>
            <a:r>
              <a:rPr lang="en-US" dirty="0" smtClean="0"/>
              <a:t> </a:t>
            </a:r>
            <a:fld id="{042AED99-7FB4-404E-8A97-64753DCE42EC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" dirty="0" smtClean="0"/>
              <a:t>Iniciación a Moodle 2.9</a:t>
            </a:r>
            <a:endParaRPr lang="es-ES" dirty="0"/>
          </a:p>
        </p:txBody>
      </p:sp>
      <p:pic>
        <p:nvPicPr>
          <p:cNvPr id="7" name="Marcador de contenido 6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124744"/>
            <a:ext cx="3561933" cy="4750470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8" name="Imagen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9952" y="1124744"/>
            <a:ext cx="4170493" cy="4750470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228512184"/>
      </p:ext>
    </p:extLst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Base de datos</a:t>
            </a:r>
            <a:endParaRPr lang="es-ES" dirty="0">
              <a:latin typeface="Consolas" pitchFamily="49" charset="0"/>
            </a:endParaRP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s-ES" dirty="0" smtClean="0"/>
              <a:t>Página</a:t>
            </a:r>
            <a:r>
              <a:rPr lang="en-US" dirty="0" smtClean="0"/>
              <a:t> </a:t>
            </a:r>
            <a:fld id="{042AED99-7FB4-404E-8A97-64753DCE42EC}" type="slidenum">
              <a:rPr lang="en-US" smtClean="0"/>
              <a:pPr/>
              <a:t>6</a:t>
            </a:fld>
            <a:endParaRPr lang="en-US" dirty="0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" dirty="0" smtClean="0"/>
              <a:t>Iniciación a Moodle 2.9</a:t>
            </a:r>
            <a:endParaRPr lang="es-ES" dirty="0"/>
          </a:p>
        </p:txBody>
      </p:sp>
      <p:pic>
        <p:nvPicPr>
          <p:cNvPr id="6" name="Marcador de contenido 5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124744"/>
            <a:ext cx="4302470" cy="2925031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9" name="Imagen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9672" y="4293096"/>
            <a:ext cx="6093890" cy="1814928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752231853"/>
      </p:ext>
    </p:extLst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Base de datos</a:t>
            </a:r>
            <a:endParaRPr lang="es-ES" dirty="0">
              <a:latin typeface="Consolas" pitchFamily="49" charset="0"/>
            </a:endParaRP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s-ES" dirty="0" smtClean="0"/>
              <a:t>Página</a:t>
            </a:r>
            <a:r>
              <a:rPr lang="en-US" dirty="0" smtClean="0"/>
              <a:t> </a:t>
            </a:r>
            <a:fld id="{042AED99-7FB4-404E-8A97-64753DCE42EC}" type="slidenum">
              <a:rPr lang="en-US" smtClean="0"/>
              <a:pPr/>
              <a:t>7</a:t>
            </a:fld>
            <a:endParaRPr lang="en-US" dirty="0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" dirty="0" smtClean="0"/>
              <a:t>Iniciación a Moodle 2.9</a:t>
            </a:r>
            <a:endParaRPr lang="es-ES" dirty="0"/>
          </a:p>
        </p:txBody>
      </p:sp>
      <p:pic>
        <p:nvPicPr>
          <p:cNvPr id="7" name="Marcador de contenido 6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268760"/>
            <a:ext cx="6768930" cy="3465294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8" name="Imagen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4208" y="3717032"/>
            <a:ext cx="1524011" cy="2233629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cxnSp>
        <p:nvCxnSpPr>
          <p:cNvPr id="11" name="Conector recto de flecha 10"/>
          <p:cNvCxnSpPr/>
          <p:nvPr/>
        </p:nvCxnSpPr>
        <p:spPr>
          <a:xfrm>
            <a:off x="4716016" y="3933056"/>
            <a:ext cx="1656184" cy="0"/>
          </a:xfrm>
          <a:prstGeom prst="straightConnector1">
            <a:avLst/>
          </a:prstGeom>
          <a:ln w="38100">
            <a:solidFill>
              <a:srgbClr val="FFC000"/>
            </a:solidFill>
            <a:tailEnd type="triangle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CuadroTexto 11"/>
          <p:cNvSpPr txBox="1"/>
          <p:nvPr/>
        </p:nvSpPr>
        <p:spPr>
          <a:xfrm>
            <a:off x="827584" y="5581329"/>
            <a:ext cx="5213415" cy="369332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pPr>
              <a:spcAft>
                <a:spcPts val="600"/>
              </a:spcAft>
            </a:pPr>
            <a:r>
              <a:rPr lang="es-E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Más información sobre esta actividad en otro curso …</a:t>
            </a:r>
          </a:p>
        </p:txBody>
      </p:sp>
    </p:spTree>
    <p:extLst>
      <p:ext uri="{BB962C8B-B14F-4D97-AF65-F5344CB8AC3E}">
        <p14:creationId xmlns:p14="http://schemas.microsoft.com/office/powerpoint/2010/main" val="623469672"/>
      </p:ext>
    </p:extLst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Chat</a:t>
            </a:r>
            <a:endParaRPr lang="es-ES" dirty="0">
              <a:latin typeface="Consolas" pitchFamily="49" charset="0"/>
            </a:endParaRP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s-ES" dirty="0" smtClean="0"/>
              <a:t>Página</a:t>
            </a:r>
            <a:r>
              <a:rPr lang="en-US" dirty="0" smtClean="0"/>
              <a:t> </a:t>
            </a:r>
            <a:fld id="{042AED99-7FB4-404E-8A97-64753DCE42EC}" type="slidenum">
              <a:rPr lang="en-US" smtClean="0"/>
              <a:pPr/>
              <a:t>8</a:t>
            </a:fld>
            <a:endParaRPr lang="en-US" dirty="0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" dirty="0" smtClean="0"/>
              <a:t>Iniciación a Moodle 2.9</a:t>
            </a:r>
            <a:endParaRPr lang="es-ES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s-ES" sz="2200" i="0" dirty="0" smtClean="0"/>
              <a:t>Una sencilla sala de chat</a:t>
            </a:r>
            <a:endParaRPr lang="es-ES" sz="2200" i="0" dirty="0"/>
          </a:p>
        </p:txBody>
      </p:sp>
      <p:pic>
        <p:nvPicPr>
          <p:cNvPr id="6" name="Imagen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1694868"/>
            <a:ext cx="5065033" cy="2670236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9" name="Imagen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688" y="2973410"/>
            <a:ext cx="3331796" cy="3335910"/>
          </a:xfrm>
          <a:prstGeom prst="rect">
            <a:avLst/>
          </a:prstGeom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4" name="Imagen 1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3968" y="1340768"/>
            <a:ext cx="4431111" cy="3671934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13" name="CuadroTexto 12"/>
          <p:cNvSpPr txBox="1"/>
          <p:nvPr/>
        </p:nvSpPr>
        <p:spPr>
          <a:xfrm>
            <a:off x="5053502" y="3645024"/>
            <a:ext cx="2244204" cy="369332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pPr algn="ctr">
              <a:spcAft>
                <a:spcPts val="600"/>
              </a:spcAft>
            </a:pPr>
            <a:r>
              <a:rPr lang="es-ES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La sala de chat creada</a:t>
            </a:r>
          </a:p>
        </p:txBody>
      </p:sp>
    </p:spTree>
    <p:extLst>
      <p:ext uri="{BB962C8B-B14F-4D97-AF65-F5344CB8AC3E}">
        <p14:creationId xmlns:p14="http://schemas.microsoft.com/office/powerpoint/2010/main" val="3078468471"/>
      </p:ext>
    </p:extLst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Azul cálido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4A66AC"/>
      </a:accent1>
      <a:accent2>
        <a:srgbClr val="629DD1"/>
      </a:accent2>
      <a:accent3>
        <a:srgbClr val="297FD5"/>
      </a:accent3>
      <a:accent4>
        <a:srgbClr val="7F8FA9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>
    <a:spDef>
      <a:spPr>
        <a:ln w="38100">
          <a:solidFill>
            <a:srgbClr val="FFC000"/>
          </a:solidFill>
          <a:tailEnd type="none" w="lg" len="lg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/>
        </a:defPPr>
      </a:lstStyle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spDef>
    <a:lnDef>
      <a:spPr>
        <a:ln w="38100">
          <a:solidFill>
            <a:srgbClr val="FFC000"/>
          </a:solidFill>
          <a:tailEnd type="none" w="lg" len="lg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a:spPr>
      <a:bodyPr wrap="none" rtlCol="0">
        <a:spAutoFit/>
      </a:bodyPr>
      <a:lstStyle>
        <a:defPPr>
          <a:spcAft>
            <a:spcPts val="600"/>
          </a:spcAft>
          <a:defRPr dirty="0" smtClean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j-lt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txDef>
  </a:objectDefaults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61507</TotalTime>
  <Words>490</Words>
  <Application>Microsoft Office PowerPoint</Application>
  <PresentationFormat>Presentación en pantalla (4:3)</PresentationFormat>
  <Paragraphs>174</Paragraphs>
  <Slides>35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6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35</vt:i4>
      </vt:variant>
    </vt:vector>
  </HeadingPairs>
  <TitlesOfParts>
    <vt:vector size="42" baseType="lpstr">
      <vt:lpstr>Calibri</vt:lpstr>
      <vt:lpstr>Cambria</vt:lpstr>
      <vt:lpstr>Consolas</vt:lpstr>
      <vt:lpstr>Constantia</vt:lpstr>
      <vt:lpstr>Wingdings</vt:lpstr>
      <vt:lpstr>Wingdings 2</vt:lpstr>
      <vt:lpstr>Flow</vt:lpstr>
      <vt:lpstr>Iniciación a Moodle 2.9 2ª parte</vt:lpstr>
      <vt:lpstr>Índice</vt:lpstr>
      <vt:lpstr>Moodle 2.9</vt:lpstr>
      <vt:lpstr>Actividades</vt:lpstr>
      <vt:lpstr>Base de datos</vt:lpstr>
      <vt:lpstr>Base de datos</vt:lpstr>
      <vt:lpstr>Base de datos</vt:lpstr>
      <vt:lpstr>Base de datos</vt:lpstr>
      <vt:lpstr>Chat</vt:lpstr>
      <vt:lpstr>Consulta</vt:lpstr>
      <vt:lpstr>La vista de estudiante</vt:lpstr>
      <vt:lpstr>Consulta</vt:lpstr>
      <vt:lpstr>Menú desplegable de usuario</vt:lpstr>
      <vt:lpstr>Preferencias</vt:lpstr>
      <vt:lpstr>Editor TinyMCE HTML</vt:lpstr>
      <vt:lpstr>Cuestionarios</vt:lpstr>
      <vt:lpstr>Cuestionarios</vt:lpstr>
      <vt:lpstr>Cuestionarios</vt:lpstr>
      <vt:lpstr>Cuestionarios</vt:lpstr>
      <vt:lpstr>Preguntas</vt:lpstr>
      <vt:lpstr>Preguntas de opción múltiple</vt:lpstr>
      <vt:lpstr>Encuestas</vt:lpstr>
      <vt:lpstr>Encuestas</vt:lpstr>
      <vt:lpstr>Encuestas</vt:lpstr>
      <vt:lpstr>Encuestas</vt:lpstr>
      <vt:lpstr>Foros</vt:lpstr>
      <vt:lpstr>Foros</vt:lpstr>
      <vt:lpstr>Foros</vt:lpstr>
      <vt:lpstr>Glosario</vt:lpstr>
      <vt:lpstr>Glosario</vt:lpstr>
      <vt:lpstr>Tareas</vt:lpstr>
      <vt:lpstr>Tareas</vt:lpstr>
      <vt:lpstr>Tareas</vt:lpstr>
      <vt:lpstr>Wikis</vt:lpstr>
      <vt:lpstr>Acerca de Creative Commons</vt:lpstr>
    </vt:vector>
  </TitlesOfParts>
  <Company>UCM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Fundamentos de programación</dc:title>
  <dc:creator>Luis</dc:creator>
  <cp:lastModifiedBy>LUIS ANTONIO HERNANDEZ YAÑEZ</cp:lastModifiedBy>
  <cp:revision>1599</cp:revision>
  <cp:lastPrinted>2016-06-19T16:49:06Z</cp:lastPrinted>
  <dcterms:created xsi:type="dcterms:W3CDTF">2010-03-20T08:32:51Z</dcterms:created>
  <dcterms:modified xsi:type="dcterms:W3CDTF">2016-06-19T17:52:36Z</dcterms:modified>
</cp:coreProperties>
</file>